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87" r:id="rId10"/>
    <p:sldId id="299" r:id="rId11"/>
    <p:sldId id="300" r:id="rId12"/>
    <p:sldId id="301" r:id="rId13"/>
    <p:sldId id="302" r:id="rId14"/>
    <p:sldId id="282" r:id="rId15"/>
    <p:sldId id="283" r:id="rId16"/>
    <p:sldId id="284" r:id="rId17"/>
    <p:sldId id="285" r:id="rId18"/>
    <p:sldId id="286" r:id="rId19"/>
    <p:sldId id="262" r:id="rId20"/>
    <p:sldId id="303" r:id="rId21"/>
    <p:sldId id="304" r:id="rId22"/>
    <p:sldId id="305" r:id="rId23"/>
    <p:sldId id="306" r:id="rId24"/>
    <p:sldId id="288" r:id="rId25"/>
    <p:sldId id="289" r:id="rId26"/>
    <p:sldId id="290" r:id="rId27"/>
    <p:sldId id="291" r:id="rId28"/>
    <p:sldId id="292" r:id="rId29"/>
    <p:sldId id="293" r:id="rId30"/>
    <p:sldId id="265" r:id="rId31"/>
    <p:sldId id="266" r:id="rId32"/>
    <p:sldId id="267" r:id="rId33"/>
    <p:sldId id="294" r:id="rId34"/>
    <p:sldId id="279" r:id="rId35"/>
    <p:sldId id="280" r:id="rId36"/>
  </p:sldIdLst>
  <p:sldSz cx="9144000" cy="5143500" type="screen16x9"/>
  <p:notesSz cx="6858000" cy="9144000"/>
  <p:embeddedFontLst>
    <p:embeddedFont>
      <p:font typeface="Maven Pro" panose="00000500000000000000"/>
      <p:regular r:id="rId40"/>
    </p:embeddedFont>
    <p:embeddedFont>
      <p:font typeface="Nunito" panose="0000050000000000000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2"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6"/>
        <p:cNvGrpSpPr/>
        <p:nvPr/>
      </p:nvGrpSpPr>
      <p:grpSpPr>
        <a:xfrm>
          <a:off x="0" y="0"/>
          <a:ext cx="0" cy="0"/>
          <a:chOff x="0" y="0"/>
          <a:chExt cx="0" cy="0"/>
        </a:xfrm>
      </p:grpSpPr>
      <p:sp>
        <p:nvSpPr>
          <p:cNvPr id="347" name="Google Shape;347;g625769aa47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625769aa47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6"/>
        <p:cNvGrpSpPr/>
        <p:nvPr/>
      </p:nvGrpSpPr>
      <p:grpSpPr>
        <a:xfrm>
          <a:off x="0" y="0"/>
          <a:ext cx="0" cy="0"/>
          <a:chOff x="0" y="0"/>
          <a:chExt cx="0" cy="0"/>
        </a:xfrm>
      </p:grpSpPr>
      <p:sp>
        <p:nvSpPr>
          <p:cNvPr id="347" name="Google Shape;347;g625769aa47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625769aa47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2"/>
        <p:cNvGrpSpPr/>
        <p:nvPr/>
      </p:nvGrpSpPr>
      <p:grpSpPr>
        <a:xfrm>
          <a:off x="0" y="0"/>
          <a:ext cx="0" cy="0"/>
          <a:chOff x="0" y="0"/>
          <a:chExt cx="0" cy="0"/>
        </a:xfrm>
      </p:grpSpPr>
      <p:sp>
        <p:nvSpPr>
          <p:cNvPr id="283" name="Google Shape;283;g625769aa47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625769aa47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8"/>
        <p:cNvGrpSpPr/>
        <p:nvPr/>
      </p:nvGrpSpPr>
      <p:grpSpPr>
        <a:xfrm>
          <a:off x="0" y="0"/>
          <a:ext cx="0" cy="0"/>
          <a:chOff x="0" y="0"/>
          <a:chExt cx="0" cy="0"/>
        </a:xfrm>
      </p:grpSpPr>
      <p:sp>
        <p:nvSpPr>
          <p:cNvPr id="289" name="Google Shape;289;g625769aa47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25769aa47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5"/>
        <p:cNvGrpSpPr/>
        <p:nvPr/>
      </p:nvGrpSpPr>
      <p:grpSpPr>
        <a:xfrm>
          <a:off x="0" y="0"/>
          <a:ext cx="0" cy="0"/>
          <a:chOff x="0" y="0"/>
          <a:chExt cx="0" cy="0"/>
        </a:xfrm>
      </p:grpSpPr>
      <p:sp>
        <p:nvSpPr>
          <p:cNvPr id="296" name="Google Shape;296;g625769aa47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25769aa47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2"/>
        <p:cNvGrpSpPr/>
        <p:nvPr/>
      </p:nvGrpSpPr>
      <p:grpSpPr>
        <a:xfrm>
          <a:off x="0" y="0"/>
          <a:ext cx="0" cy="0"/>
          <a:chOff x="0" y="0"/>
          <a:chExt cx="0" cy="0"/>
        </a:xfrm>
      </p:grpSpPr>
      <p:sp>
        <p:nvSpPr>
          <p:cNvPr id="303" name="Google Shape;303;g625769aa47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625769aa47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8"/>
        <p:cNvGrpSpPr/>
        <p:nvPr/>
      </p:nvGrpSpPr>
      <p:grpSpPr>
        <a:xfrm>
          <a:off x="0" y="0"/>
          <a:ext cx="0" cy="0"/>
          <a:chOff x="0" y="0"/>
          <a:chExt cx="0" cy="0"/>
        </a:xfrm>
      </p:grpSpPr>
      <p:sp>
        <p:nvSpPr>
          <p:cNvPr id="309" name="Google Shape;309;g625769aa47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625769aa47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4"/>
        <p:cNvGrpSpPr/>
        <p:nvPr/>
      </p:nvGrpSpPr>
      <p:grpSpPr>
        <a:xfrm>
          <a:off x="0" y="0"/>
          <a:ext cx="0" cy="0"/>
          <a:chOff x="0" y="0"/>
          <a:chExt cx="0" cy="0"/>
        </a:xfrm>
      </p:grpSpPr>
      <p:sp>
        <p:nvSpPr>
          <p:cNvPr id="315" name="Google Shape;315;g625769aa47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625769aa47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4"/>
        <p:cNvGrpSpPr/>
        <p:nvPr/>
      </p:nvGrpSpPr>
      <p:grpSpPr>
        <a:xfrm>
          <a:off x="0" y="0"/>
          <a:ext cx="0" cy="0"/>
          <a:chOff x="0" y="0"/>
          <a:chExt cx="0" cy="0"/>
        </a:xfrm>
      </p:grpSpPr>
      <p:sp>
        <p:nvSpPr>
          <p:cNvPr id="335" name="Google Shape;335;g625769aa47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625769aa47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0"/>
        <p:cNvGrpSpPr/>
        <p:nvPr/>
      </p:nvGrpSpPr>
      <p:grpSpPr>
        <a:xfrm>
          <a:off x="0" y="0"/>
          <a:ext cx="0" cy="0"/>
          <a:chOff x="0" y="0"/>
          <a:chExt cx="0" cy="0"/>
        </a:xfrm>
      </p:grpSpPr>
      <p:sp>
        <p:nvSpPr>
          <p:cNvPr id="341" name="Google Shape;341;g625769aa47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625769aa47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2"/>
        <p:cNvGrpSpPr/>
        <p:nvPr/>
      </p:nvGrpSpPr>
      <p:grpSpPr>
        <a:xfrm>
          <a:off x="0" y="0"/>
          <a:ext cx="0" cy="0"/>
          <a:chOff x="0" y="0"/>
          <a:chExt cx="0" cy="0"/>
        </a:xfrm>
      </p:grpSpPr>
      <p:sp>
        <p:nvSpPr>
          <p:cNvPr id="283" name="Google Shape;283;g625769aa47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625769aa47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6"/>
        <p:cNvGrpSpPr/>
        <p:nvPr/>
      </p:nvGrpSpPr>
      <p:grpSpPr>
        <a:xfrm>
          <a:off x="0" y="0"/>
          <a:ext cx="0" cy="0"/>
          <a:chOff x="0" y="0"/>
          <a:chExt cx="0" cy="0"/>
        </a:xfrm>
      </p:grpSpPr>
      <p:sp>
        <p:nvSpPr>
          <p:cNvPr id="347" name="Google Shape;347;g625769aa47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625769aa47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6"/>
        <p:cNvGrpSpPr/>
        <p:nvPr/>
      </p:nvGrpSpPr>
      <p:grpSpPr>
        <a:xfrm>
          <a:off x="0" y="0"/>
          <a:ext cx="0" cy="0"/>
          <a:chOff x="0" y="0"/>
          <a:chExt cx="0" cy="0"/>
        </a:xfrm>
      </p:grpSpPr>
      <p:sp>
        <p:nvSpPr>
          <p:cNvPr id="347" name="Google Shape;347;g625769aa47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625769aa47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2"/>
        <p:cNvGrpSpPr/>
        <p:nvPr/>
      </p:nvGrpSpPr>
      <p:grpSpPr>
        <a:xfrm>
          <a:off x="0" y="0"/>
          <a:ext cx="0" cy="0"/>
          <a:chOff x="0" y="0"/>
          <a:chExt cx="0" cy="0"/>
        </a:xfrm>
      </p:grpSpPr>
      <p:sp>
        <p:nvSpPr>
          <p:cNvPr id="283" name="Google Shape;283;g625769aa47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625769aa47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8"/>
        <p:cNvGrpSpPr/>
        <p:nvPr/>
      </p:nvGrpSpPr>
      <p:grpSpPr>
        <a:xfrm>
          <a:off x="0" y="0"/>
          <a:ext cx="0" cy="0"/>
          <a:chOff x="0" y="0"/>
          <a:chExt cx="0" cy="0"/>
        </a:xfrm>
      </p:grpSpPr>
      <p:sp>
        <p:nvSpPr>
          <p:cNvPr id="289" name="Google Shape;289;g625769aa47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25769aa47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5"/>
        <p:cNvGrpSpPr/>
        <p:nvPr/>
      </p:nvGrpSpPr>
      <p:grpSpPr>
        <a:xfrm>
          <a:off x="0" y="0"/>
          <a:ext cx="0" cy="0"/>
          <a:chOff x="0" y="0"/>
          <a:chExt cx="0" cy="0"/>
        </a:xfrm>
      </p:grpSpPr>
      <p:sp>
        <p:nvSpPr>
          <p:cNvPr id="296" name="Google Shape;296;g625769aa47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25769aa47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2"/>
        <p:cNvGrpSpPr/>
        <p:nvPr/>
      </p:nvGrpSpPr>
      <p:grpSpPr>
        <a:xfrm>
          <a:off x="0" y="0"/>
          <a:ext cx="0" cy="0"/>
          <a:chOff x="0" y="0"/>
          <a:chExt cx="0" cy="0"/>
        </a:xfrm>
      </p:grpSpPr>
      <p:sp>
        <p:nvSpPr>
          <p:cNvPr id="303" name="Google Shape;303;g625769aa47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625769aa47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8"/>
        <p:cNvGrpSpPr/>
        <p:nvPr/>
      </p:nvGrpSpPr>
      <p:grpSpPr>
        <a:xfrm>
          <a:off x="0" y="0"/>
          <a:ext cx="0" cy="0"/>
          <a:chOff x="0" y="0"/>
          <a:chExt cx="0" cy="0"/>
        </a:xfrm>
      </p:grpSpPr>
      <p:sp>
        <p:nvSpPr>
          <p:cNvPr id="309" name="Google Shape;309;g625769aa47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625769aa47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4"/>
        <p:cNvGrpSpPr/>
        <p:nvPr/>
      </p:nvGrpSpPr>
      <p:grpSpPr>
        <a:xfrm>
          <a:off x="0" y="0"/>
          <a:ext cx="0" cy="0"/>
          <a:chOff x="0" y="0"/>
          <a:chExt cx="0" cy="0"/>
        </a:xfrm>
      </p:grpSpPr>
      <p:sp>
        <p:nvSpPr>
          <p:cNvPr id="315" name="Google Shape;315;g625769aa47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625769aa47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4"/>
        <p:cNvGrpSpPr/>
        <p:nvPr/>
      </p:nvGrpSpPr>
      <p:grpSpPr>
        <a:xfrm>
          <a:off x="0" y="0"/>
          <a:ext cx="0" cy="0"/>
          <a:chOff x="0" y="0"/>
          <a:chExt cx="0" cy="0"/>
        </a:xfrm>
      </p:grpSpPr>
      <p:sp>
        <p:nvSpPr>
          <p:cNvPr id="335" name="Google Shape;335;g625769aa47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625769aa47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0"/>
        <p:cNvGrpSpPr/>
        <p:nvPr/>
      </p:nvGrpSpPr>
      <p:grpSpPr>
        <a:xfrm>
          <a:off x="0" y="0"/>
          <a:ext cx="0" cy="0"/>
          <a:chOff x="0" y="0"/>
          <a:chExt cx="0" cy="0"/>
        </a:xfrm>
      </p:grpSpPr>
      <p:sp>
        <p:nvSpPr>
          <p:cNvPr id="341" name="Google Shape;341;g625769aa47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625769aa47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8"/>
        <p:cNvGrpSpPr/>
        <p:nvPr/>
      </p:nvGrpSpPr>
      <p:grpSpPr>
        <a:xfrm>
          <a:off x="0" y="0"/>
          <a:ext cx="0" cy="0"/>
          <a:chOff x="0" y="0"/>
          <a:chExt cx="0" cy="0"/>
        </a:xfrm>
      </p:grpSpPr>
      <p:sp>
        <p:nvSpPr>
          <p:cNvPr id="289" name="Google Shape;289;g625769aa47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25769aa47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6"/>
        <p:cNvGrpSpPr/>
        <p:nvPr/>
      </p:nvGrpSpPr>
      <p:grpSpPr>
        <a:xfrm>
          <a:off x="0" y="0"/>
          <a:ext cx="0" cy="0"/>
          <a:chOff x="0" y="0"/>
          <a:chExt cx="0" cy="0"/>
        </a:xfrm>
      </p:grpSpPr>
      <p:sp>
        <p:nvSpPr>
          <p:cNvPr id="347" name="Google Shape;347;g625769aa47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625769aa47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6"/>
        <p:cNvGrpSpPr/>
        <p:nvPr/>
      </p:nvGrpSpPr>
      <p:grpSpPr>
        <a:xfrm>
          <a:off x="0" y="0"/>
          <a:ext cx="0" cy="0"/>
          <a:chOff x="0" y="0"/>
          <a:chExt cx="0" cy="0"/>
        </a:xfrm>
      </p:grpSpPr>
      <p:sp>
        <p:nvSpPr>
          <p:cNvPr id="347" name="Google Shape;347;g625769aa47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625769aa47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1"/>
        <p:cNvGrpSpPr/>
        <p:nvPr/>
      </p:nvGrpSpPr>
      <p:grpSpPr>
        <a:xfrm>
          <a:off x="0" y="0"/>
          <a:ext cx="0" cy="0"/>
          <a:chOff x="0" y="0"/>
          <a:chExt cx="0" cy="0"/>
        </a:xfrm>
      </p:grpSpPr>
      <p:sp>
        <p:nvSpPr>
          <p:cNvPr id="422" name="Google Shape;422;g625769aa47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625769aa47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7"/>
        <p:cNvGrpSpPr/>
        <p:nvPr/>
      </p:nvGrpSpPr>
      <p:grpSpPr>
        <a:xfrm>
          <a:off x="0" y="0"/>
          <a:ext cx="0" cy="0"/>
          <a:chOff x="0" y="0"/>
          <a:chExt cx="0" cy="0"/>
        </a:xfrm>
      </p:grpSpPr>
      <p:sp>
        <p:nvSpPr>
          <p:cNvPr id="428" name="Google Shape;428;g625769aa47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625769aa47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5"/>
        <p:cNvGrpSpPr/>
        <p:nvPr/>
      </p:nvGrpSpPr>
      <p:grpSpPr>
        <a:xfrm>
          <a:off x="0" y="0"/>
          <a:ext cx="0" cy="0"/>
          <a:chOff x="0" y="0"/>
          <a:chExt cx="0" cy="0"/>
        </a:xfrm>
      </p:grpSpPr>
      <p:sp>
        <p:nvSpPr>
          <p:cNvPr id="296" name="Google Shape;296;g625769aa47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25769aa47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2"/>
        <p:cNvGrpSpPr/>
        <p:nvPr/>
      </p:nvGrpSpPr>
      <p:grpSpPr>
        <a:xfrm>
          <a:off x="0" y="0"/>
          <a:ext cx="0" cy="0"/>
          <a:chOff x="0" y="0"/>
          <a:chExt cx="0" cy="0"/>
        </a:xfrm>
      </p:grpSpPr>
      <p:sp>
        <p:nvSpPr>
          <p:cNvPr id="303" name="Google Shape;303;g625769aa47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625769aa47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8"/>
        <p:cNvGrpSpPr/>
        <p:nvPr/>
      </p:nvGrpSpPr>
      <p:grpSpPr>
        <a:xfrm>
          <a:off x="0" y="0"/>
          <a:ext cx="0" cy="0"/>
          <a:chOff x="0" y="0"/>
          <a:chExt cx="0" cy="0"/>
        </a:xfrm>
      </p:grpSpPr>
      <p:sp>
        <p:nvSpPr>
          <p:cNvPr id="309" name="Google Shape;309;g625769aa47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625769aa47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4"/>
        <p:cNvGrpSpPr/>
        <p:nvPr/>
      </p:nvGrpSpPr>
      <p:grpSpPr>
        <a:xfrm>
          <a:off x="0" y="0"/>
          <a:ext cx="0" cy="0"/>
          <a:chOff x="0" y="0"/>
          <a:chExt cx="0" cy="0"/>
        </a:xfrm>
      </p:grpSpPr>
      <p:sp>
        <p:nvSpPr>
          <p:cNvPr id="315" name="Google Shape;315;g625769aa47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625769aa47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4"/>
        <p:cNvGrpSpPr/>
        <p:nvPr/>
      </p:nvGrpSpPr>
      <p:grpSpPr>
        <a:xfrm>
          <a:off x="0" y="0"/>
          <a:ext cx="0" cy="0"/>
          <a:chOff x="0" y="0"/>
          <a:chExt cx="0" cy="0"/>
        </a:xfrm>
      </p:grpSpPr>
      <p:sp>
        <p:nvSpPr>
          <p:cNvPr id="335" name="Google Shape;335;g625769aa47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625769aa47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0"/>
        <p:cNvGrpSpPr/>
        <p:nvPr/>
      </p:nvGrpSpPr>
      <p:grpSpPr>
        <a:xfrm>
          <a:off x="0" y="0"/>
          <a:ext cx="0" cy="0"/>
          <a:chOff x="0" y="0"/>
          <a:chExt cx="0" cy="0"/>
        </a:xfrm>
      </p:grpSpPr>
      <p:sp>
        <p:nvSpPr>
          <p:cNvPr id="341" name="Google Shape;341;g625769aa47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625769aa47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panose="00000500000000000000"/>
              <a:buNone/>
              <a:defRPr sz="2800" b="1">
                <a:solidFill>
                  <a:schemeClr val="dk2"/>
                </a:solidFill>
                <a:latin typeface="Maven Pro" panose="00000500000000000000"/>
                <a:ea typeface="Maven Pro" panose="00000500000000000000"/>
                <a:cs typeface="Maven Pro" panose="00000500000000000000"/>
                <a:sym typeface="Maven Pro" panose="00000500000000000000"/>
              </a:defRPr>
            </a:lvl1pPr>
            <a:lvl2pPr lvl="1">
              <a:spcBef>
                <a:spcPts val="0"/>
              </a:spcBef>
              <a:spcAft>
                <a:spcPts val="0"/>
              </a:spcAft>
              <a:buClr>
                <a:schemeClr val="dk2"/>
              </a:buClr>
              <a:buSzPts val="2800"/>
              <a:buFont typeface="Maven Pro" panose="00000500000000000000"/>
              <a:buNone/>
              <a:defRPr sz="2800" b="1">
                <a:solidFill>
                  <a:schemeClr val="dk2"/>
                </a:solidFill>
                <a:latin typeface="Maven Pro" panose="00000500000000000000"/>
                <a:ea typeface="Maven Pro" panose="00000500000000000000"/>
                <a:cs typeface="Maven Pro" panose="00000500000000000000"/>
                <a:sym typeface="Maven Pro" panose="00000500000000000000"/>
              </a:defRPr>
            </a:lvl2pPr>
            <a:lvl3pPr lvl="2">
              <a:spcBef>
                <a:spcPts val="0"/>
              </a:spcBef>
              <a:spcAft>
                <a:spcPts val="0"/>
              </a:spcAft>
              <a:buClr>
                <a:schemeClr val="dk2"/>
              </a:buClr>
              <a:buSzPts val="2800"/>
              <a:buFont typeface="Maven Pro" panose="00000500000000000000"/>
              <a:buNone/>
              <a:defRPr sz="2800" b="1">
                <a:solidFill>
                  <a:schemeClr val="dk2"/>
                </a:solidFill>
                <a:latin typeface="Maven Pro" panose="00000500000000000000"/>
                <a:ea typeface="Maven Pro" panose="00000500000000000000"/>
                <a:cs typeface="Maven Pro" panose="00000500000000000000"/>
                <a:sym typeface="Maven Pro" panose="00000500000000000000"/>
              </a:defRPr>
            </a:lvl3pPr>
            <a:lvl4pPr lvl="3">
              <a:spcBef>
                <a:spcPts val="0"/>
              </a:spcBef>
              <a:spcAft>
                <a:spcPts val="0"/>
              </a:spcAft>
              <a:buClr>
                <a:schemeClr val="dk2"/>
              </a:buClr>
              <a:buSzPts val="2800"/>
              <a:buFont typeface="Maven Pro" panose="00000500000000000000"/>
              <a:buNone/>
              <a:defRPr sz="2800" b="1">
                <a:solidFill>
                  <a:schemeClr val="dk2"/>
                </a:solidFill>
                <a:latin typeface="Maven Pro" panose="00000500000000000000"/>
                <a:ea typeface="Maven Pro" panose="00000500000000000000"/>
                <a:cs typeface="Maven Pro" panose="00000500000000000000"/>
                <a:sym typeface="Maven Pro" panose="00000500000000000000"/>
              </a:defRPr>
            </a:lvl4pPr>
            <a:lvl5pPr lvl="4">
              <a:spcBef>
                <a:spcPts val="0"/>
              </a:spcBef>
              <a:spcAft>
                <a:spcPts val="0"/>
              </a:spcAft>
              <a:buClr>
                <a:schemeClr val="dk2"/>
              </a:buClr>
              <a:buSzPts val="2800"/>
              <a:buFont typeface="Maven Pro" panose="00000500000000000000"/>
              <a:buNone/>
              <a:defRPr sz="2800" b="1">
                <a:solidFill>
                  <a:schemeClr val="dk2"/>
                </a:solidFill>
                <a:latin typeface="Maven Pro" panose="00000500000000000000"/>
                <a:ea typeface="Maven Pro" panose="00000500000000000000"/>
                <a:cs typeface="Maven Pro" panose="00000500000000000000"/>
                <a:sym typeface="Maven Pro" panose="00000500000000000000"/>
              </a:defRPr>
            </a:lvl5pPr>
            <a:lvl6pPr lvl="5">
              <a:spcBef>
                <a:spcPts val="0"/>
              </a:spcBef>
              <a:spcAft>
                <a:spcPts val="0"/>
              </a:spcAft>
              <a:buClr>
                <a:schemeClr val="dk2"/>
              </a:buClr>
              <a:buSzPts val="2800"/>
              <a:buFont typeface="Maven Pro" panose="00000500000000000000"/>
              <a:buNone/>
              <a:defRPr sz="2800" b="1">
                <a:solidFill>
                  <a:schemeClr val="dk2"/>
                </a:solidFill>
                <a:latin typeface="Maven Pro" panose="00000500000000000000"/>
                <a:ea typeface="Maven Pro" panose="00000500000000000000"/>
                <a:cs typeface="Maven Pro" panose="00000500000000000000"/>
                <a:sym typeface="Maven Pro" panose="00000500000000000000"/>
              </a:defRPr>
            </a:lvl6pPr>
            <a:lvl7pPr lvl="6">
              <a:spcBef>
                <a:spcPts val="0"/>
              </a:spcBef>
              <a:spcAft>
                <a:spcPts val="0"/>
              </a:spcAft>
              <a:buClr>
                <a:schemeClr val="dk2"/>
              </a:buClr>
              <a:buSzPts val="2800"/>
              <a:buFont typeface="Maven Pro" panose="00000500000000000000"/>
              <a:buNone/>
              <a:defRPr sz="2800" b="1">
                <a:solidFill>
                  <a:schemeClr val="dk2"/>
                </a:solidFill>
                <a:latin typeface="Maven Pro" panose="00000500000000000000"/>
                <a:ea typeface="Maven Pro" panose="00000500000000000000"/>
                <a:cs typeface="Maven Pro" panose="00000500000000000000"/>
                <a:sym typeface="Maven Pro" panose="00000500000000000000"/>
              </a:defRPr>
            </a:lvl7pPr>
            <a:lvl8pPr lvl="7">
              <a:spcBef>
                <a:spcPts val="0"/>
              </a:spcBef>
              <a:spcAft>
                <a:spcPts val="0"/>
              </a:spcAft>
              <a:buClr>
                <a:schemeClr val="dk2"/>
              </a:buClr>
              <a:buSzPts val="2800"/>
              <a:buFont typeface="Maven Pro" panose="00000500000000000000"/>
              <a:buNone/>
              <a:defRPr sz="2800" b="1">
                <a:solidFill>
                  <a:schemeClr val="dk2"/>
                </a:solidFill>
                <a:latin typeface="Maven Pro" panose="00000500000000000000"/>
                <a:ea typeface="Maven Pro" panose="00000500000000000000"/>
                <a:cs typeface="Maven Pro" panose="00000500000000000000"/>
                <a:sym typeface="Maven Pro" panose="00000500000000000000"/>
              </a:defRPr>
            </a:lvl8pPr>
            <a:lvl9pPr lvl="8">
              <a:spcBef>
                <a:spcPts val="0"/>
              </a:spcBef>
              <a:spcAft>
                <a:spcPts val="0"/>
              </a:spcAft>
              <a:buClr>
                <a:schemeClr val="dk2"/>
              </a:buClr>
              <a:buSzPts val="2800"/>
              <a:buFont typeface="Maven Pro" panose="00000500000000000000"/>
              <a:buNone/>
              <a:defRPr sz="2800" b="1">
                <a:solidFill>
                  <a:schemeClr val="dk2"/>
                </a:solidFill>
                <a:latin typeface="Maven Pro" panose="00000500000000000000"/>
                <a:ea typeface="Maven Pro" panose="00000500000000000000"/>
                <a:cs typeface="Maven Pro" panose="00000500000000000000"/>
                <a:sym typeface="Maven Pro" panose="00000500000000000000"/>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panose="00000500000000000000"/>
              <a:buChar char="●"/>
              <a:defRPr sz="1300">
                <a:solidFill>
                  <a:schemeClr val="dk2"/>
                </a:solidFill>
                <a:latin typeface="Nunito" panose="00000500000000000000"/>
                <a:ea typeface="Nunito" panose="00000500000000000000"/>
                <a:cs typeface="Nunito" panose="00000500000000000000"/>
                <a:sym typeface="Nunito" panose="00000500000000000000"/>
              </a:defRPr>
            </a:lvl1pPr>
            <a:lvl2pPr marL="914400" lvl="1" indent="-298450">
              <a:lnSpc>
                <a:spcPct val="115000"/>
              </a:lnSpc>
              <a:spcBef>
                <a:spcPts val="1600"/>
              </a:spcBef>
              <a:spcAft>
                <a:spcPts val="0"/>
              </a:spcAft>
              <a:buClr>
                <a:schemeClr val="dk2"/>
              </a:buClr>
              <a:buSzPts val="1100"/>
              <a:buFont typeface="Nunito" panose="00000500000000000000"/>
              <a:buChar char="○"/>
              <a:defRPr sz="1100">
                <a:solidFill>
                  <a:schemeClr val="dk2"/>
                </a:solidFill>
                <a:latin typeface="Nunito" panose="00000500000000000000"/>
                <a:ea typeface="Nunito" panose="00000500000000000000"/>
                <a:cs typeface="Nunito" panose="00000500000000000000"/>
                <a:sym typeface="Nunito" panose="00000500000000000000"/>
              </a:defRPr>
            </a:lvl2pPr>
            <a:lvl3pPr marL="1371600" lvl="2" indent="-298450">
              <a:lnSpc>
                <a:spcPct val="115000"/>
              </a:lnSpc>
              <a:spcBef>
                <a:spcPts val="1600"/>
              </a:spcBef>
              <a:spcAft>
                <a:spcPts val="0"/>
              </a:spcAft>
              <a:buClr>
                <a:schemeClr val="dk2"/>
              </a:buClr>
              <a:buSzPts val="1100"/>
              <a:buFont typeface="Nunito" panose="00000500000000000000"/>
              <a:buChar char="■"/>
              <a:defRPr sz="1100">
                <a:solidFill>
                  <a:schemeClr val="dk2"/>
                </a:solidFill>
                <a:latin typeface="Nunito" panose="00000500000000000000"/>
                <a:ea typeface="Nunito" panose="00000500000000000000"/>
                <a:cs typeface="Nunito" panose="00000500000000000000"/>
                <a:sym typeface="Nunito" panose="00000500000000000000"/>
              </a:defRPr>
            </a:lvl3pPr>
            <a:lvl4pPr marL="1828800" lvl="3" indent="-298450">
              <a:lnSpc>
                <a:spcPct val="115000"/>
              </a:lnSpc>
              <a:spcBef>
                <a:spcPts val="1600"/>
              </a:spcBef>
              <a:spcAft>
                <a:spcPts val="0"/>
              </a:spcAft>
              <a:buClr>
                <a:schemeClr val="dk2"/>
              </a:buClr>
              <a:buSzPts val="1100"/>
              <a:buFont typeface="Nunito" panose="00000500000000000000"/>
              <a:buChar char="●"/>
              <a:defRPr sz="1100">
                <a:solidFill>
                  <a:schemeClr val="dk2"/>
                </a:solidFill>
                <a:latin typeface="Nunito" panose="00000500000000000000"/>
                <a:ea typeface="Nunito" panose="00000500000000000000"/>
                <a:cs typeface="Nunito" panose="00000500000000000000"/>
                <a:sym typeface="Nunito" panose="00000500000000000000"/>
              </a:defRPr>
            </a:lvl4pPr>
            <a:lvl5pPr marL="2286000" lvl="4" indent="-298450">
              <a:lnSpc>
                <a:spcPct val="115000"/>
              </a:lnSpc>
              <a:spcBef>
                <a:spcPts val="1600"/>
              </a:spcBef>
              <a:spcAft>
                <a:spcPts val="0"/>
              </a:spcAft>
              <a:buClr>
                <a:schemeClr val="dk2"/>
              </a:buClr>
              <a:buSzPts val="1100"/>
              <a:buFont typeface="Nunito" panose="00000500000000000000"/>
              <a:buChar char="○"/>
              <a:defRPr sz="1100">
                <a:solidFill>
                  <a:schemeClr val="dk2"/>
                </a:solidFill>
                <a:latin typeface="Nunito" panose="00000500000000000000"/>
                <a:ea typeface="Nunito" panose="00000500000000000000"/>
                <a:cs typeface="Nunito" panose="00000500000000000000"/>
                <a:sym typeface="Nunito" panose="00000500000000000000"/>
              </a:defRPr>
            </a:lvl5pPr>
            <a:lvl6pPr marL="2743200" lvl="5" indent="-298450">
              <a:lnSpc>
                <a:spcPct val="115000"/>
              </a:lnSpc>
              <a:spcBef>
                <a:spcPts val="1600"/>
              </a:spcBef>
              <a:spcAft>
                <a:spcPts val="0"/>
              </a:spcAft>
              <a:buClr>
                <a:schemeClr val="dk2"/>
              </a:buClr>
              <a:buSzPts val="1100"/>
              <a:buFont typeface="Nunito" panose="00000500000000000000"/>
              <a:buChar char="■"/>
              <a:defRPr sz="1100">
                <a:solidFill>
                  <a:schemeClr val="dk2"/>
                </a:solidFill>
                <a:latin typeface="Nunito" panose="00000500000000000000"/>
                <a:ea typeface="Nunito" panose="00000500000000000000"/>
                <a:cs typeface="Nunito" panose="00000500000000000000"/>
                <a:sym typeface="Nunito" panose="00000500000000000000"/>
              </a:defRPr>
            </a:lvl6pPr>
            <a:lvl7pPr marL="3200400" lvl="6" indent="-298450">
              <a:lnSpc>
                <a:spcPct val="115000"/>
              </a:lnSpc>
              <a:spcBef>
                <a:spcPts val="1600"/>
              </a:spcBef>
              <a:spcAft>
                <a:spcPts val="0"/>
              </a:spcAft>
              <a:buClr>
                <a:schemeClr val="dk2"/>
              </a:buClr>
              <a:buSzPts val="1100"/>
              <a:buFont typeface="Nunito" panose="00000500000000000000"/>
              <a:buChar char="●"/>
              <a:defRPr sz="1100">
                <a:solidFill>
                  <a:schemeClr val="dk2"/>
                </a:solidFill>
                <a:latin typeface="Nunito" panose="00000500000000000000"/>
                <a:ea typeface="Nunito" panose="00000500000000000000"/>
                <a:cs typeface="Nunito" panose="00000500000000000000"/>
                <a:sym typeface="Nunito" panose="00000500000000000000"/>
              </a:defRPr>
            </a:lvl7pPr>
            <a:lvl8pPr marL="3657600" lvl="7" indent="-298450">
              <a:lnSpc>
                <a:spcPct val="115000"/>
              </a:lnSpc>
              <a:spcBef>
                <a:spcPts val="1600"/>
              </a:spcBef>
              <a:spcAft>
                <a:spcPts val="0"/>
              </a:spcAft>
              <a:buClr>
                <a:schemeClr val="dk2"/>
              </a:buClr>
              <a:buSzPts val="1100"/>
              <a:buFont typeface="Nunito" panose="00000500000000000000"/>
              <a:buChar char="○"/>
              <a:defRPr sz="1100">
                <a:solidFill>
                  <a:schemeClr val="dk2"/>
                </a:solidFill>
                <a:latin typeface="Nunito" panose="00000500000000000000"/>
                <a:ea typeface="Nunito" panose="00000500000000000000"/>
                <a:cs typeface="Nunito" panose="00000500000000000000"/>
                <a:sym typeface="Nunito" panose="00000500000000000000"/>
              </a:defRPr>
            </a:lvl8pPr>
            <a:lvl9pPr marL="4114800" lvl="8" indent="-298450">
              <a:lnSpc>
                <a:spcPct val="115000"/>
              </a:lnSpc>
              <a:spcBef>
                <a:spcPts val="1600"/>
              </a:spcBef>
              <a:spcAft>
                <a:spcPts val="1600"/>
              </a:spcAft>
              <a:buClr>
                <a:schemeClr val="dk2"/>
              </a:buClr>
              <a:buSzPts val="1100"/>
              <a:buFont typeface="Nunito" panose="00000500000000000000"/>
              <a:buChar char="■"/>
              <a:defRPr sz="1100">
                <a:solidFill>
                  <a:schemeClr val="dk2"/>
                </a:solidFill>
                <a:latin typeface="Nunito" panose="00000500000000000000"/>
                <a:ea typeface="Nunito" panose="00000500000000000000"/>
                <a:cs typeface="Nunito" panose="00000500000000000000"/>
                <a:sym typeface="Nunito" panose="00000500000000000000"/>
              </a:defRPr>
            </a:lvl9pPr>
          </a:lstStyle>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panose="00000500000000000000"/>
                <a:ea typeface="Nunito" panose="00000500000000000000"/>
                <a:cs typeface="Nunito" panose="00000500000000000000"/>
                <a:sym typeface="Nunito" panose="00000500000000000000"/>
              </a:defRPr>
            </a:lvl1pPr>
            <a:lvl2pPr lvl="1" algn="r">
              <a:buNone/>
              <a:defRPr sz="900">
                <a:solidFill>
                  <a:schemeClr val="dk2"/>
                </a:solidFill>
                <a:latin typeface="Nunito" panose="00000500000000000000"/>
                <a:ea typeface="Nunito" panose="00000500000000000000"/>
                <a:cs typeface="Nunito" panose="00000500000000000000"/>
                <a:sym typeface="Nunito" panose="00000500000000000000"/>
              </a:defRPr>
            </a:lvl2pPr>
            <a:lvl3pPr lvl="2" algn="r">
              <a:buNone/>
              <a:defRPr sz="900">
                <a:solidFill>
                  <a:schemeClr val="dk2"/>
                </a:solidFill>
                <a:latin typeface="Nunito" panose="00000500000000000000"/>
                <a:ea typeface="Nunito" panose="00000500000000000000"/>
                <a:cs typeface="Nunito" panose="00000500000000000000"/>
                <a:sym typeface="Nunito" panose="00000500000000000000"/>
              </a:defRPr>
            </a:lvl3pPr>
            <a:lvl4pPr lvl="3" algn="r">
              <a:buNone/>
              <a:defRPr sz="900">
                <a:solidFill>
                  <a:schemeClr val="dk2"/>
                </a:solidFill>
                <a:latin typeface="Nunito" panose="00000500000000000000"/>
                <a:ea typeface="Nunito" panose="00000500000000000000"/>
                <a:cs typeface="Nunito" panose="00000500000000000000"/>
                <a:sym typeface="Nunito" panose="00000500000000000000"/>
              </a:defRPr>
            </a:lvl4pPr>
            <a:lvl5pPr lvl="4" algn="r">
              <a:buNone/>
              <a:defRPr sz="900">
                <a:solidFill>
                  <a:schemeClr val="dk2"/>
                </a:solidFill>
                <a:latin typeface="Nunito" panose="00000500000000000000"/>
                <a:ea typeface="Nunito" panose="00000500000000000000"/>
                <a:cs typeface="Nunito" panose="00000500000000000000"/>
                <a:sym typeface="Nunito" panose="00000500000000000000"/>
              </a:defRPr>
            </a:lvl5pPr>
            <a:lvl6pPr lvl="5" algn="r">
              <a:buNone/>
              <a:defRPr sz="900">
                <a:solidFill>
                  <a:schemeClr val="dk2"/>
                </a:solidFill>
                <a:latin typeface="Nunito" panose="00000500000000000000"/>
                <a:ea typeface="Nunito" panose="00000500000000000000"/>
                <a:cs typeface="Nunito" panose="00000500000000000000"/>
                <a:sym typeface="Nunito" panose="00000500000000000000"/>
              </a:defRPr>
            </a:lvl6pPr>
            <a:lvl7pPr lvl="6" algn="r">
              <a:buNone/>
              <a:defRPr sz="900">
                <a:solidFill>
                  <a:schemeClr val="dk2"/>
                </a:solidFill>
                <a:latin typeface="Nunito" panose="00000500000000000000"/>
                <a:ea typeface="Nunito" panose="00000500000000000000"/>
                <a:cs typeface="Nunito" panose="00000500000000000000"/>
                <a:sym typeface="Nunito" panose="00000500000000000000"/>
              </a:defRPr>
            </a:lvl7pPr>
            <a:lvl8pPr lvl="7" algn="r">
              <a:buNone/>
              <a:defRPr sz="900">
                <a:solidFill>
                  <a:schemeClr val="dk2"/>
                </a:solidFill>
                <a:latin typeface="Nunito" panose="00000500000000000000"/>
                <a:ea typeface="Nunito" panose="00000500000000000000"/>
                <a:cs typeface="Nunito" panose="00000500000000000000"/>
                <a:sym typeface="Nunito" panose="00000500000000000000"/>
              </a:defRPr>
            </a:lvl8pPr>
            <a:lvl9pPr lvl="8" algn="r">
              <a:buNone/>
              <a:defRPr sz="900">
                <a:solidFill>
                  <a:schemeClr val="dk2"/>
                </a:solidFill>
                <a:latin typeface="Nunito" panose="00000500000000000000"/>
                <a:ea typeface="Nunito" panose="00000500000000000000"/>
                <a:cs typeface="Nunito" panose="00000500000000000000"/>
                <a:sym typeface="Nunito" panose="000005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image" Target="../media/image19.jpe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3.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25.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image" Target="../media/image17.png"/><Relationship Id="rId1"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xml"/><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417150" y="194150"/>
            <a:ext cx="8309700" cy="14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INDUSTRIAL TRAINING</a:t>
            </a:r>
            <a:endParaRPr lang="en-GB"/>
          </a:p>
          <a:p>
            <a:pPr marL="0" lvl="0" indent="0" algn="ctr" rtl="0">
              <a:spcBef>
                <a:spcPts val="0"/>
              </a:spcBef>
              <a:spcAft>
                <a:spcPts val="0"/>
              </a:spcAft>
              <a:buNone/>
            </a:pPr>
            <a:r>
              <a:rPr lang="en-GB"/>
              <a:t> PRESENTATION</a:t>
            </a:r>
            <a:endParaRPr lang="en-GB"/>
          </a:p>
        </p:txBody>
      </p:sp>
      <p:sp>
        <p:nvSpPr>
          <p:cNvPr id="278" name="Google Shape;278;p13"/>
          <p:cNvSpPr txBox="1">
            <a:spLocks noGrp="1"/>
          </p:cNvSpPr>
          <p:nvPr>
            <p:ph type="subTitle" idx="1"/>
          </p:nvPr>
        </p:nvSpPr>
        <p:spPr>
          <a:xfrm>
            <a:off x="1429350" y="3575850"/>
            <a:ext cx="6452400" cy="14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a:t>Department of Computer Science and Engineering</a:t>
            </a:r>
            <a:endParaRPr sz="1400"/>
          </a:p>
          <a:p>
            <a:pPr marL="0" lvl="0" indent="0" algn="ctr" rtl="0">
              <a:spcBef>
                <a:spcPts val="0"/>
              </a:spcBef>
              <a:spcAft>
                <a:spcPts val="0"/>
              </a:spcAft>
              <a:buNone/>
            </a:pPr>
            <a:r>
              <a:rPr lang="en-GB" sz="1400"/>
              <a:t>DIT UNIVERSITY, DEHRADUN</a:t>
            </a:r>
            <a:endParaRPr sz="1400"/>
          </a:p>
          <a:p>
            <a:pPr marL="0" lvl="0" indent="0" algn="ctr" rtl="0">
              <a:spcBef>
                <a:spcPts val="0"/>
              </a:spcBef>
              <a:spcAft>
                <a:spcPts val="0"/>
              </a:spcAft>
              <a:buNone/>
            </a:pPr>
            <a:r>
              <a:rPr lang="en-GB" sz="1400"/>
              <a:t>(State Private University through State Legislature Act No. 10 of 2013 of Uttarakhand and approved by UGC)</a:t>
            </a:r>
            <a:endParaRPr sz="1400"/>
          </a:p>
          <a:p>
            <a:pPr marL="0" lvl="0" indent="0" algn="ctr" rtl="0">
              <a:spcBef>
                <a:spcPts val="0"/>
              </a:spcBef>
              <a:spcAft>
                <a:spcPts val="0"/>
              </a:spcAft>
              <a:buNone/>
            </a:pPr>
            <a:r>
              <a:rPr lang="en-GB" sz="1400"/>
              <a:t>Mussoorie Diversion Road, Dehradun, Uttarakhand - 248009, India.</a:t>
            </a:r>
            <a:endParaRPr sz="1400"/>
          </a:p>
          <a:p>
            <a:pPr marL="0" lvl="0" indent="0" algn="ctr" rtl="0">
              <a:spcBef>
                <a:spcPts val="0"/>
              </a:spcBef>
              <a:spcAft>
                <a:spcPts val="0"/>
              </a:spcAft>
              <a:buNone/>
            </a:pPr>
            <a:r>
              <a:rPr lang="en-GB" sz="1400"/>
              <a:t>2019</a:t>
            </a:r>
            <a:endParaRPr sz="1400"/>
          </a:p>
        </p:txBody>
      </p:sp>
      <p:pic>
        <p:nvPicPr>
          <p:cNvPr id="279" name="Google Shape;279;p13"/>
          <p:cNvPicPr preferRelativeResize="0"/>
          <p:nvPr/>
        </p:nvPicPr>
        <p:blipFill>
          <a:blip r:embed="rId1"/>
          <a:stretch>
            <a:fillRect/>
          </a:stretch>
        </p:blipFill>
        <p:spPr>
          <a:xfrm>
            <a:off x="417150" y="410650"/>
            <a:ext cx="1012203" cy="815775"/>
          </a:xfrm>
          <a:prstGeom prst="rect">
            <a:avLst/>
          </a:prstGeom>
          <a:noFill/>
          <a:ln>
            <a:noFill/>
          </a:ln>
        </p:spPr>
      </p:pic>
      <p:sp>
        <p:nvSpPr>
          <p:cNvPr id="281" name="Google Shape;281;p13"/>
          <p:cNvSpPr txBox="1"/>
          <p:nvPr/>
        </p:nvSpPr>
        <p:spPr>
          <a:xfrm>
            <a:off x="3679650" y="2047800"/>
            <a:ext cx="1784700" cy="104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rgbClr val="FFFFFF"/>
                </a:solidFill>
                <a:latin typeface="Nunito" panose="00000500000000000000"/>
                <a:ea typeface="Nunito" panose="00000500000000000000"/>
                <a:cs typeface="Nunito" panose="00000500000000000000"/>
                <a:sym typeface="Nunito" panose="00000500000000000000"/>
              </a:rPr>
              <a:t>Submitted By:</a:t>
            </a:r>
            <a:endParaRPr dirty="0">
              <a:solidFill>
                <a:srgbClr val="FFFFFF"/>
              </a:solidFill>
              <a:latin typeface="Nunito" panose="00000500000000000000"/>
              <a:ea typeface="Nunito" panose="00000500000000000000"/>
              <a:cs typeface="Nunito" panose="00000500000000000000"/>
              <a:sym typeface="Nunito" panose="00000500000000000000"/>
            </a:endParaRPr>
          </a:p>
          <a:p>
            <a:pPr marL="0" lvl="0" indent="0" algn="ctr" rtl="0">
              <a:spcBef>
                <a:spcPts val="0"/>
              </a:spcBef>
              <a:spcAft>
                <a:spcPts val="0"/>
              </a:spcAft>
              <a:buNone/>
            </a:pPr>
            <a:r>
              <a:rPr lang="en-US" dirty="0">
                <a:solidFill>
                  <a:srgbClr val="FFFFFF"/>
                </a:solidFill>
                <a:latin typeface="Nunito" panose="00000500000000000000"/>
                <a:ea typeface="Nunito" panose="00000500000000000000"/>
                <a:cs typeface="Nunito" panose="00000500000000000000"/>
                <a:sym typeface="Nunito" panose="00000500000000000000"/>
              </a:rPr>
              <a:t>Yash Saxena</a:t>
            </a:r>
            <a:endParaRPr dirty="0">
              <a:solidFill>
                <a:srgbClr val="FFFFFF"/>
              </a:solidFill>
              <a:latin typeface="Nunito" panose="00000500000000000000"/>
              <a:ea typeface="Nunito" panose="00000500000000000000"/>
              <a:cs typeface="Nunito" panose="00000500000000000000"/>
              <a:sym typeface="Nunito" panose="00000500000000000000"/>
            </a:endParaRPr>
          </a:p>
          <a:p>
            <a:pPr marL="0" lvl="0" indent="0" algn="ctr" rtl="0">
              <a:spcBef>
                <a:spcPts val="0"/>
              </a:spcBef>
              <a:spcAft>
                <a:spcPts val="0"/>
              </a:spcAft>
              <a:buNone/>
            </a:pPr>
            <a:r>
              <a:rPr lang="en-GB" dirty="0">
                <a:solidFill>
                  <a:srgbClr val="FFFFFF"/>
                </a:solidFill>
                <a:latin typeface="Nunito" panose="00000500000000000000"/>
                <a:ea typeface="Nunito" panose="00000500000000000000"/>
                <a:cs typeface="Nunito" panose="00000500000000000000"/>
                <a:sym typeface="Nunito" panose="00000500000000000000"/>
              </a:rPr>
              <a:t>Roll- 1701110</a:t>
            </a:r>
            <a:r>
              <a:rPr lang="en-US" altLang="en-GB" dirty="0">
                <a:solidFill>
                  <a:srgbClr val="FFFFFF"/>
                </a:solidFill>
                <a:latin typeface="Nunito" panose="00000500000000000000"/>
                <a:ea typeface="Nunito" panose="00000500000000000000"/>
                <a:cs typeface="Nunito" panose="00000500000000000000"/>
                <a:sym typeface="Nunito" panose="00000500000000000000"/>
              </a:rPr>
              <a:t>49</a:t>
            </a:r>
            <a:endParaRPr dirty="0">
              <a:solidFill>
                <a:srgbClr val="FFFFFF"/>
              </a:solidFill>
              <a:latin typeface="Nunito" panose="00000500000000000000"/>
              <a:ea typeface="Nunito" panose="00000500000000000000"/>
              <a:cs typeface="Nunito" panose="00000500000000000000"/>
              <a:sym typeface="Nunito" panose="00000500000000000000"/>
            </a:endParaRPr>
          </a:p>
          <a:p>
            <a:pPr marL="0" lvl="0" indent="0" algn="ctr" rtl="0">
              <a:spcBef>
                <a:spcPts val="0"/>
              </a:spcBef>
              <a:spcAft>
                <a:spcPts val="0"/>
              </a:spcAft>
              <a:buNone/>
            </a:pPr>
            <a:r>
              <a:rPr lang="en-GB" dirty="0">
                <a:solidFill>
                  <a:srgbClr val="FFFFFF"/>
                </a:solidFill>
                <a:latin typeface="Nunito" panose="00000500000000000000"/>
                <a:ea typeface="Nunito" panose="00000500000000000000"/>
                <a:cs typeface="Nunito" panose="00000500000000000000"/>
                <a:sym typeface="Nunito" panose="00000500000000000000"/>
              </a:rPr>
              <a:t>CSE CSF</a:t>
            </a:r>
            <a:endParaRPr dirty="0">
              <a:solidFill>
                <a:srgbClr val="FFFFFF"/>
              </a:solidFill>
              <a:latin typeface="Nunito" panose="00000500000000000000"/>
              <a:ea typeface="Nunito" panose="00000500000000000000"/>
              <a:cs typeface="Nunito" panose="00000500000000000000"/>
              <a:sym typeface="Nunito" panose="000005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4"/>
          <p:cNvSpPr txBox="1">
            <a:spLocks noGrp="1"/>
          </p:cNvSpPr>
          <p:nvPr>
            <p:ph type="body" idx="1"/>
          </p:nvPr>
        </p:nvSpPr>
        <p:spPr>
          <a:xfrm>
            <a:off x="1311225" y="206175"/>
            <a:ext cx="7030500" cy="2541600"/>
          </a:xfrm>
          <a:prstGeom prst="rect">
            <a:avLst/>
          </a:prstGeom>
        </p:spPr>
        <p:txBody>
          <a:bodyPr spcFirstLastPara="1" wrap="square" lIns="91425" tIns="91425" rIns="91425" bIns="91425" anchor="t" anchorCtr="0">
            <a:noAutofit/>
          </a:bodyPr>
          <a:lstStyle/>
          <a:p>
            <a:pPr marL="146050" indent="0">
              <a:buNone/>
            </a:pPr>
            <a:r>
              <a:rPr lang="en-IN" dirty="0"/>
              <a:t>Model has been trained </a:t>
            </a:r>
            <a:r>
              <a:rPr lang="en-IN" dirty="0" err="1"/>
              <a:t>successfuly</a:t>
            </a:r>
            <a:r>
              <a:rPr lang="en-IN" dirty="0"/>
              <a:t> and it is able to recognise my face with confidence level of 71%:</a:t>
            </a:r>
            <a:endParaRPr lang="en-IN" dirty="0"/>
          </a:p>
        </p:txBody>
      </p:sp>
      <p:pic>
        <p:nvPicPr>
          <p:cNvPr id="4" name="Picture 3"/>
          <p:cNvPicPr/>
          <p:nvPr/>
        </p:nvPicPr>
        <p:blipFill rotWithShape="1">
          <a:blip r:embed="rId1"/>
          <a:srcRect t="11815" b="6764"/>
          <a:stretch>
            <a:fillRect/>
          </a:stretch>
        </p:blipFill>
        <p:spPr bwMode="auto">
          <a:xfrm>
            <a:off x="1934845" y="1363980"/>
            <a:ext cx="5274310" cy="2415540"/>
          </a:xfrm>
          <a:prstGeom prst="rect">
            <a:avLst/>
          </a:prstGeom>
          <a:ln>
            <a:noFill/>
          </a:ln>
        </p:spPr>
      </p:pic>
      <p:pic>
        <p:nvPicPr>
          <p:cNvPr id="5" name="Picture 4" descr="Screenshot (4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5480" y="1089660"/>
            <a:ext cx="5273040" cy="2964180"/>
          </a:xfrm>
          <a:prstGeom prst="rect">
            <a:avLst/>
          </a:prstGeom>
          <a:noFill/>
          <a:ln>
            <a:noFill/>
          </a:ln>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1821180" y="1028700"/>
            <a:ext cx="5501640" cy="3086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4"/>
          <p:cNvSpPr txBox="1">
            <a:spLocks noGrp="1"/>
          </p:cNvSpPr>
          <p:nvPr>
            <p:ph type="body" idx="1"/>
          </p:nvPr>
        </p:nvSpPr>
        <p:spPr>
          <a:xfrm>
            <a:off x="1311225" y="206175"/>
            <a:ext cx="7030500" cy="2541600"/>
          </a:xfrm>
          <a:prstGeom prst="rect">
            <a:avLst/>
          </a:prstGeom>
        </p:spPr>
        <p:txBody>
          <a:bodyPr spcFirstLastPara="1" wrap="square" lIns="91425" tIns="91425" rIns="91425" bIns="91425" anchor="t" anchorCtr="0">
            <a:noAutofit/>
          </a:bodyPr>
          <a:lstStyle/>
          <a:p>
            <a:pPr marL="146050" indent="0">
              <a:buNone/>
            </a:pPr>
            <a:r>
              <a:rPr lang="en-IN" dirty="0"/>
              <a:t>Here Model was not able to verify my face because face angle is changed:</a:t>
            </a:r>
            <a:endParaRPr lang="en-IN" dirty="0"/>
          </a:p>
          <a:p>
            <a:pPr marL="146050" indent="0">
              <a:buNone/>
            </a:pPr>
            <a:endParaRPr lang="en-IN" dirty="0"/>
          </a:p>
        </p:txBody>
      </p:sp>
      <p:pic>
        <p:nvPicPr>
          <p:cNvPr id="5" name="Picture 4"/>
          <p:cNvPicPr/>
          <p:nvPr/>
        </p:nvPicPr>
        <p:blipFill rotWithShape="1">
          <a:blip r:embed="rId1"/>
          <a:srcRect t="11815" b="6764"/>
          <a:stretch>
            <a:fillRect/>
          </a:stretch>
        </p:blipFill>
        <p:spPr bwMode="auto">
          <a:xfrm>
            <a:off x="1934845" y="1363980"/>
            <a:ext cx="5274310" cy="2415540"/>
          </a:xfrm>
          <a:prstGeom prst="rect">
            <a:avLst/>
          </a:prstGeom>
          <a:ln>
            <a:noFill/>
          </a:ln>
        </p:spPr>
      </p:pic>
      <p:pic>
        <p:nvPicPr>
          <p:cNvPr id="6" name="Picture 5"/>
          <p:cNvPicPr/>
          <p:nvPr/>
        </p:nvPicPr>
        <p:blipFill rotWithShape="1">
          <a:blip r:embed="rId2"/>
          <a:srcRect t="12328" b="4452"/>
          <a:stretch>
            <a:fillRect/>
          </a:stretch>
        </p:blipFill>
        <p:spPr bwMode="auto">
          <a:xfrm>
            <a:off x="1934845" y="1337310"/>
            <a:ext cx="5274310" cy="2468880"/>
          </a:xfrm>
          <a:prstGeom prst="rect">
            <a:avLst/>
          </a:prstGeom>
          <a:ln>
            <a:noFill/>
          </a:ln>
        </p:spPr>
      </p:pic>
      <p:pic>
        <p:nvPicPr>
          <p:cNvPr id="7" name="Picture 6" descr="Screenshot (4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5480" y="1089660"/>
            <a:ext cx="5273040" cy="2964180"/>
          </a:xfrm>
          <a:prstGeom prst="rect">
            <a:avLst/>
          </a:prstGeom>
          <a:noFill/>
          <a:ln>
            <a:noFill/>
          </a:ln>
        </p:spPr>
      </p:pic>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1821180" y="1028700"/>
            <a:ext cx="5501640" cy="3086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39000" b="-39000"/>
          </a:stretch>
        </a:blipFill>
        <a:effectLst/>
      </p:bgPr>
    </p:bg>
    <p:spTree>
      <p:nvGrpSpPr>
        <p:cNvPr id="1" name="Shape 285"/>
        <p:cNvGrpSpPr/>
        <p:nvPr/>
      </p:nvGrpSpPr>
      <p:grpSpPr>
        <a:xfrm>
          <a:off x="0" y="0"/>
          <a:ext cx="0" cy="0"/>
          <a:chOff x="0" y="0"/>
          <a:chExt cx="0" cy="0"/>
        </a:xfrm>
      </p:grpSpPr>
      <p:sp>
        <p:nvSpPr>
          <p:cNvPr id="286" name="Google Shape;286;p14"/>
          <p:cNvSpPr txBox="1">
            <a:spLocks noGrp="1"/>
          </p:cNvSpPr>
          <p:nvPr>
            <p:ph type="ctrTitle"/>
          </p:nvPr>
        </p:nvSpPr>
        <p:spPr>
          <a:xfrm>
            <a:off x="866250" y="1936725"/>
            <a:ext cx="7411500" cy="14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Encryption &amp; Decryption</a:t>
            </a:r>
            <a:endParaRPr dirty="0"/>
          </a:p>
        </p:txBody>
      </p:sp>
      <p:sp>
        <p:nvSpPr>
          <p:cNvPr id="287" name="Google Shape;287;p14"/>
          <p:cNvSpPr txBox="1"/>
          <p:nvPr/>
        </p:nvSpPr>
        <p:spPr>
          <a:xfrm>
            <a:off x="5180675" y="2646075"/>
            <a:ext cx="3456300" cy="5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dirty="0">
              <a:solidFill>
                <a:srgbClr val="FFFFFF"/>
              </a:solidFill>
              <a:latin typeface="Nunito" panose="00000500000000000000"/>
              <a:ea typeface="Nunito" panose="00000500000000000000"/>
              <a:cs typeface="Nunito" panose="00000500000000000000"/>
              <a:sym typeface="Nunito" panose="00000500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CYBER SECURITY</a:t>
            </a:r>
            <a:endParaRPr dirty="0"/>
          </a:p>
        </p:txBody>
      </p:sp>
      <p:sp>
        <p:nvSpPr>
          <p:cNvPr id="293" name="Google Shape;293;p15"/>
          <p:cNvSpPr txBox="1">
            <a:spLocks noGrp="1"/>
          </p:cNvSpPr>
          <p:nvPr>
            <p:ph type="body" idx="1"/>
          </p:nvPr>
        </p:nvSpPr>
        <p:spPr>
          <a:xfrm>
            <a:off x="4400225" y="1650075"/>
            <a:ext cx="3934200" cy="3151500"/>
          </a:xfrm>
          <a:prstGeom prst="rect">
            <a:avLst/>
          </a:prstGeom>
        </p:spPr>
        <p:txBody>
          <a:bodyPr spcFirstLastPara="1" wrap="square" lIns="91425" tIns="91425" rIns="91425" bIns="91425" anchor="t" anchorCtr="0">
            <a:noAutofit/>
          </a:bodyPr>
          <a:lstStyle/>
          <a:p>
            <a:pPr marL="0" lvl="0" indent="0">
              <a:buNone/>
            </a:pPr>
            <a:r>
              <a:rPr lang="en-US" dirty="0"/>
              <a:t>Computer security, cybersecurity or information technology security (IT security) is the protection of computer systems from the theft of or damage to their hardware, software, or electronic data, as well as from the disruption or misdirection of the services they provide.</a:t>
            </a:r>
            <a:endParaRPr dirty="0">
              <a:solidFill>
                <a:srgbClr val="000000"/>
              </a:solidFill>
            </a:endParaRPr>
          </a:p>
        </p:txBody>
      </p:sp>
      <p:pic>
        <p:nvPicPr>
          <p:cNvPr id="1026" name="Picture 2" descr="Image result for cyber security 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9575" y="1749652"/>
            <a:ext cx="3142343" cy="1876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ENCRYPTION</a:t>
            </a:r>
            <a:endParaRPr dirty="0"/>
          </a:p>
        </p:txBody>
      </p:sp>
      <p:sp>
        <p:nvSpPr>
          <p:cNvPr id="300" name="Google Shape;300;p16"/>
          <p:cNvSpPr txBox="1">
            <a:spLocks noGrp="1"/>
          </p:cNvSpPr>
          <p:nvPr>
            <p:ph type="body" idx="1"/>
          </p:nvPr>
        </p:nvSpPr>
        <p:spPr>
          <a:xfrm>
            <a:off x="5106325" y="1467293"/>
            <a:ext cx="3228000" cy="3064232"/>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Encryption is the process of translating plain text data (plaintext) into something that appears to be random and meaningless (ciphertext). Decryption is the process of converting ciphertext back to plaintext</a:t>
            </a:r>
            <a:endParaRPr dirty="0">
              <a:solidFill>
                <a:srgbClr val="000000"/>
              </a:solidFill>
            </a:endParaRPr>
          </a:p>
        </p:txBody>
      </p:sp>
      <p:pic>
        <p:nvPicPr>
          <p:cNvPr id="2050" name="Picture 2" descr="Image result for encryption 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32551" y="1851252"/>
            <a:ext cx="2905125" cy="1571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Project Intro</a:t>
            </a:r>
            <a:endParaRPr lang="en-GB"/>
          </a:p>
        </p:txBody>
      </p:sp>
      <p:sp>
        <p:nvSpPr>
          <p:cNvPr id="307" name="Google Shape;307;p17"/>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t>To develop an encryption software which can run on system. To decrease the chances of intercepting the plain text data and falling it into the wrong hands, we encrypt plain text into various types of encrypted text.</a:t>
            </a:r>
            <a:endParaRPr lang="en-GB" dirty="0"/>
          </a:p>
          <a:p>
            <a:pPr marL="0" lvl="0" indent="0" algn="l" rtl="0">
              <a:spcBef>
                <a:spcPts val="0"/>
              </a:spcBef>
              <a:spcAft>
                <a:spcPts val="1600"/>
              </a:spcAft>
              <a:buNone/>
            </a:pPr>
            <a:r>
              <a:rPr lang="en-GB" dirty="0"/>
              <a:t>The drawback of this technique is that if a person knows the technique he can decrypt the encrypted text back into plain text.</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Project Architecture</a:t>
            </a:r>
            <a:endParaRPr lang="en-GB"/>
          </a:p>
        </p:txBody>
      </p:sp>
      <p:sp>
        <p:nvSpPr>
          <p:cNvPr id="313" name="Google Shape;313;p18"/>
          <p:cNvSpPr txBox="1">
            <a:spLocks noGrp="1"/>
          </p:cNvSpPr>
          <p:nvPr>
            <p:ph type="body" idx="1"/>
          </p:nvPr>
        </p:nvSpPr>
        <p:spPr>
          <a:xfrm>
            <a:off x="1303800" y="1546025"/>
            <a:ext cx="7030500" cy="29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They are many technologies and development architecture used in this project.</a:t>
            </a:r>
            <a:br>
              <a:rPr lang="en-GB" dirty="0"/>
            </a:br>
            <a:r>
              <a:rPr lang="en-GB" dirty="0"/>
              <a:t>They are listed below:</a:t>
            </a:r>
            <a:endParaRPr dirty="0"/>
          </a:p>
          <a:p>
            <a:pPr marL="457200" lvl="0" indent="-311150" algn="l" rtl="0">
              <a:spcBef>
                <a:spcPts val="1600"/>
              </a:spcBef>
              <a:spcAft>
                <a:spcPts val="0"/>
              </a:spcAft>
              <a:buSzPts val="1300"/>
              <a:buAutoNum type="arabicPeriod"/>
            </a:pPr>
            <a:r>
              <a:rPr lang="en-IN" dirty="0"/>
              <a:t>Logging(Capturing logs)</a:t>
            </a:r>
            <a:endParaRPr lang="en-IN" dirty="0"/>
          </a:p>
          <a:p>
            <a:pPr marL="457200" lvl="0" indent="-311150" algn="l" rtl="0">
              <a:spcBef>
                <a:spcPts val="0"/>
              </a:spcBef>
              <a:spcAft>
                <a:spcPts val="0"/>
              </a:spcAft>
              <a:buSzPts val="1300"/>
              <a:buAutoNum type="arabicPeriod"/>
            </a:pPr>
            <a:r>
              <a:rPr lang="en-IN" dirty="0"/>
              <a:t>OS (interaction with the system)</a:t>
            </a:r>
            <a:endParaRPr dirty="0"/>
          </a:p>
          <a:p>
            <a:pPr marL="457200" lvl="0" indent="-311150" algn="l" rtl="0">
              <a:spcBef>
                <a:spcPts val="0"/>
              </a:spcBef>
              <a:spcAft>
                <a:spcPts val="0"/>
              </a:spcAft>
              <a:buSzPts val="1300"/>
              <a:buAutoNum type="arabicPeriod"/>
            </a:pPr>
            <a:r>
              <a:rPr lang="en-GB" dirty="0"/>
              <a:t>SMTP (Mail)</a:t>
            </a:r>
            <a:endParaRPr lang="en-GB" dirty="0"/>
          </a:p>
          <a:p>
            <a:pPr marL="457200" lvl="0" indent="-311150" algn="l" rtl="0">
              <a:spcBef>
                <a:spcPts val="0"/>
              </a:spcBef>
              <a:spcAft>
                <a:spcPts val="0"/>
              </a:spcAft>
              <a:buSzPts val="1300"/>
              <a:buAutoNum type="arabicPeriod"/>
            </a:pPr>
            <a:r>
              <a:rPr lang="en-GB" dirty="0"/>
              <a:t>UUID (generate random object)</a:t>
            </a:r>
            <a:endParaRPr lang="en-GB" dirty="0"/>
          </a:p>
          <a:p>
            <a:pPr marL="457200" lvl="0" indent="-311150" algn="l" rtl="0">
              <a:spcBef>
                <a:spcPts val="0"/>
              </a:spcBef>
              <a:spcAft>
                <a:spcPts val="0"/>
              </a:spcAft>
              <a:buSzPts val="1300"/>
              <a:buAutoNum type="arabicPeriod"/>
            </a:pPr>
            <a:r>
              <a:rPr lang="en-GB" dirty="0"/>
              <a:t>Python</a:t>
            </a:r>
            <a:endParaRPr lang="en-GB" dirty="0"/>
          </a:p>
        </p:txBody>
      </p:sp>
      <p:pic>
        <p:nvPicPr>
          <p:cNvPr id="4" name="Picture 3"/>
          <p:cNvPicPr>
            <a:picLocks noChangeAspect="1"/>
          </p:cNvPicPr>
          <p:nvPr/>
        </p:nvPicPr>
        <p:blipFill>
          <a:blip r:embed="rId1"/>
          <a:stretch>
            <a:fillRect/>
          </a:stretch>
        </p:blipFill>
        <p:spPr>
          <a:xfrm>
            <a:off x="6155242" y="2104571"/>
            <a:ext cx="1587894" cy="166007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Working</a:t>
            </a:r>
            <a:endParaRPr dirty="0"/>
          </a:p>
        </p:txBody>
      </p:sp>
      <p:sp>
        <p:nvSpPr>
          <p:cNvPr id="319" name="Google Shape;319;p19"/>
          <p:cNvSpPr txBox="1">
            <a:spLocks noGrp="1"/>
          </p:cNvSpPr>
          <p:nvPr>
            <p:ph type="body" idx="1"/>
          </p:nvPr>
        </p:nvSpPr>
        <p:spPr>
          <a:xfrm>
            <a:off x="1303800" y="1709550"/>
            <a:ext cx="7030500" cy="2822100"/>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IN" sz="1400" dirty="0"/>
              <a:t>A plaint text is given as an input through a text box. It is passed through a encryption algorithm of your choice. After this stage the encrypted text is shown on the screen.</a:t>
            </a:r>
            <a:endParaRPr lang="en-IN" sz="1400" dirty="0"/>
          </a:p>
          <a:p>
            <a:pPr marL="139700" lvl="0" indent="0" algn="l" rtl="0">
              <a:spcBef>
                <a:spcPts val="0"/>
              </a:spcBef>
              <a:spcAft>
                <a:spcPts val="0"/>
              </a:spcAft>
              <a:buSzPts val="1400"/>
              <a:buNone/>
            </a:pPr>
            <a:endParaRPr lang="en-IN" sz="1400" dirty="0"/>
          </a:p>
          <a:p>
            <a:pPr marL="139700" lvl="0" indent="0" algn="l" rtl="0">
              <a:spcBef>
                <a:spcPts val="0"/>
              </a:spcBef>
              <a:spcAft>
                <a:spcPts val="0"/>
              </a:spcAft>
              <a:buSzPts val="1400"/>
              <a:buNone/>
            </a:pPr>
            <a:r>
              <a:rPr lang="en-IN" sz="1400" dirty="0"/>
              <a:t>In Symmetric encryption it will ask a key that will be used to encrypt and decrypt that plain text.</a:t>
            </a:r>
            <a:endParaRPr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2"/>
          <p:cNvSpPr txBox="1">
            <a:spLocks noGrp="1"/>
          </p:cNvSpPr>
          <p:nvPr>
            <p:ph type="body" idx="1"/>
          </p:nvPr>
        </p:nvSpPr>
        <p:spPr>
          <a:xfrm>
            <a:off x="1170000" y="295350"/>
            <a:ext cx="7030500" cy="2541600"/>
          </a:xfrm>
          <a:prstGeom prst="rect">
            <a:avLst/>
          </a:prstGeom>
        </p:spPr>
        <p:txBody>
          <a:bodyPr spcFirstLastPara="1" wrap="square" lIns="91425" tIns="91425" rIns="91425" bIns="91425" anchor="t" anchorCtr="0">
            <a:noAutofit/>
          </a:bodyPr>
          <a:lstStyle/>
          <a:p>
            <a:pPr marL="146050" indent="0">
              <a:buNone/>
            </a:pPr>
            <a:r>
              <a:rPr lang="en-IN" dirty="0"/>
              <a:t>User interface to enter the activation key:</a:t>
            </a:r>
            <a:endParaRPr lang="en-IN" dirty="0"/>
          </a:p>
        </p:txBody>
      </p:sp>
      <p:pic>
        <p:nvPicPr>
          <p:cNvPr id="4" name="Picture 3"/>
          <p:cNvPicPr/>
          <p:nvPr/>
        </p:nvPicPr>
        <p:blipFill rotWithShape="1">
          <a:blip r:embed="rId1"/>
          <a:srcRect t="12072" b="8048"/>
          <a:stretch>
            <a:fillRect/>
          </a:stretch>
        </p:blipFill>
        <p:spPr bwMode="auto">
          <a:xfrm>
            <a:off x="1934845" y="1386840"/>
            <a:ext cx="5274310" cy="2369820"/>
          </a:xfrm>
          <a:prstGeom prst="rect">
            <a:avLst/>
          </a:prstGeom>
          <a:ln>
            <a:noFill/>
          </a:ln>
        </p:spPr>
      </p:pic>
      <p:pic>
        <p:nvPicPr>
          <p:cNvPr id="7" name="Picture 6" descr="Screenshot (4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5480" y="1089660"/>
            <a:ext cx="5273040" cy="29641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3"/>
          <p:cNvSpPr txBox="1">
            <a:spLocks noGrp="1"/>
          </p:cNvSpPr>
          <p:nvPr>
            <p:ph type="body" idx="1"/>
          </p:nvPr>
        </p:nvSpPr>
        <p:spPr>
          <a:xfrm>
            <a:off x="1236925" y="161600"/>
            <a:ext cx="7030500" cy="2541600"/>
          </a:xfrm>
          <a:prstGeom prst="rect">
            <a:avLst/>
          </a:prstGeom>
        </p:spPr>
        <p:txBody>
          <a:bodyPr spcFirstLastPara="1" wrap="square" lIns="91425" tIns="91425" rIns="91425" bIns="91425" anchor="t" anchorCtr="0">
            <a:noAutofit/>
          </a:bodyPr>
          <a:lstStyle/>
          <a:p>
            <a:pPr marL="146050" indent="0">
              <a:buNone/>
            </a:pPr>
            <a:r>
              <a:rPr lang="en-IN" dirty="0"/>
              <a:t>Main interface of the software to select the method to encrypt or decrypt the data and a text box to input the string to encrypt: </a:t>
            </a:r>
            <a:endParaRPr lang="en-IN" dirty="0"/>
          </a:p>
        </p:txBody>
      </p:sp>
      <p:pic>
        <p:nvPicPr>
          <p:cNvPr id="4" name="Picture 3"/>
          <p:cNvPicPr/>
          <p:nvPr/>
        </p:nvPicPr>
        <p:blipFill rotWithShape="1">
          <a:blip r:embed="rId1"/>
          <a:srcRect t="13356" b="7020"/>
          <a:stretch>
            <a:fillRect/>
          </a:stretch>
        </p:blipFill>
        <p:spPr bwMode="auto">
          <a:xfrm>
            <a:off x="1934845" y="1390650"/>
            <a:ext cx="5274310" cy="2362200"/>
          </a:xfrm>
          <a:prstGeom prst="rect">
            <a:avLst/>
          </a:prstGeom>
          <a:ln>
            <a:noFill/>
          </a:ln>
        </p:spPr>
      </p:pic>
      <p:pic>
        <p:nvPicPr>
          <p:cNvPr id="5" name="Picture 4" descr="Screenshot (4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5480" y="1089660"/>
            <a:ext cx="5273040" cy="29641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2000" b="-12000"/>
          </a:stretch>
        </a:blipFill>
        <a:effectLst/>
      </p:bgPr>
    </p:bg>
    <p:spTree>
      <p:nvGrpSpPr>
        <p:cNvPr id="1" name="Shape 285"/>
        <p:cNvGrpSpPr/>
        <p:nvPr/>
      </p:nvGrpSpPr>
      <p:grpSpPr>
        <a:xfrm>
          <a:off x="0" y="0"/>
          <a:ext cx="0" cy="0"/>
          <a:chOff x="0" y="0"/>
          <a:chExt cx="0" cy="0"/>
        </a:xfrm>
      </p:grpSpPr>
      <p:sp>
        <p:nvSpPr>
          <p:cNvPr id="286" name="Google Shape;286;p14"/>
          <p:cNvSpPr txBox="1">
            <a:spLocks noGrp="1"/>
          </p:cNvSpPr>
          <p:nvPr>
            <p:ph type="ctrTitle"/>
          </p:nvPr>
        </p:nvSpPr>
        <p:spPr>
          <a:xfrm>
            <a:off x="824000" y="1613825"/>
            <a:ext cx="7411500" cy="14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FACE RECOGNITON</a:t>
            </a:r>
            <a:endParaRPr dirty="0"/>
          </a:p>
        </p:txBody>
      </p:sp>
      <p:sp>
        <p:nvSpPr>
          <p:cNvPr id="287" name="Google Shape;287;p14"/>
          <p:cNvSpPr txBox="1"/>
          <p:nvPr/>
        </p:nvSpPr>
        <p:spPr>
          <a:xfrm>
            <a:off x="5180675" y="2646075"/>
            <a:ext cx="3456300" cy="5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dirty="0">
              <a:solidFill>
                <a:srgbClr val="FFFFFF"/>
              </a:solidFill>
              <a:latin typeface="Nunito" panose="00000500000000000000"/>
              <a:ea typeface="Nunito" panose="00000500000000000000"/>
              <a:cs typeface="Nunito" panose="00000500000000000000"/>
              <a:sym typeface="Nunito" panose="000005000000000000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4"/>
          <p:cNvSpPr txBox="1">
            <a:spLocks noGrp="1"/>
          </p:cNvSpPr>
          <p:nvPr>
            <p:ph type="body" idx="1"/>
          </p:nvPr>
        </p:nvSpPr>
        <p:spPr>
          <a:xfrm>
            <a:off x="1311225" y="206175"/>
            <a:ext cx="7030500" cy="2541600"/>
          </a:xfrm>
          <a:prstGeom prst="rect">
            <a:avLst/>
          </a:prstGeom>
        </p:spPr>
        <p:txBody>
          <a:bodyPr spcFirstLastPara="1" wrap="square" lIns="91425" tIns="91425" rIns="91425" bIns="91425" anchor="t" anchorCtr="0">
            <a:noAutofit/>
          </a:bodyPr>
          <a:lstStyle/>
          <a:p>
            <a:pPr marL="146050" indent="0">
              <a:buNone/>
            </a:pPr>
            <a:r>
              <a:rPr lang="en-IN" dirty="0"/>
              <a:t>Message encrypted </a:t>
            </a:r>
            <a:r>
              <a:rPr lang="en-IN" dirty="0" err="1"/>
              <a:t>successfuly</a:t>
            </a:r>
            <a:r>
              <a:rPr lang="en-IN" dirty="0"/>
              <a:t> and results is displayed in form of a label:</a:t>
            </a:r>
            <a:endParaRPr lang="en-IN" dirty="0"/>
          </a:p>
        </p:txBody>
      </p:sp>
      <p:pic>
        <p:nvPicPr>
          <p:cNvPr id="4" name="Picture 3"/>
          <p:cNvPicPr/>
          <p:nvPr/>
        </p:nvPicPr>
        <p:blipFill rotWithShape="1">
          <a:blip r:embed="rId1"/>
          <a:srcRect t="11815" b="6764"/>
          <a:stretch>
            <a:fillRect/>
          </a:stretch>
        </p:blipFill>
        <p:spPr bwMode="auto">
          <a:xfrm>
            <a:off x="1934845" y="1363980"/>
            <a:ext cx="5274310" cy="2415540"/>
          </a:xfrm>
          <a:prstGeom prst="rect">
            <a:avLst/>
          </a:prstGeom>
          <a:ln>
            <a:noFill/>
          </a:ln>
        </p:spPr>
      </p:pic>
      <p:pic>
        <p:nvPicPr>
          <p:cNvPr id="5" name="Picture 4" descr="Screenshot (4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5480" y="1089660"/>
            <a:ext cx="5273040" cy="29641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4"/>
          <p:cNvSpPr txBox="1">
            <a:spLocks noGrp="1"/>
          </p:cNvSpPr>
          <p:nvPr>
            <p:ph type="body" idx="1"/>
          </p:nvPr>
        </p:nvSpPr>
        <p:spPr>
          <a:xfrm>
            <a:off x="1311225" y="206175"/>
            <a:ext cx="7030500" cy="2541600"/>
          </a:xfrm>
          <a:prstGeom prst="rect">
            <a:avLst/>
          </a:prstGeom>
        </p:spPr>
        <p:txBody>
          <a:bodyPr spcFirstLastPara="1" wrap="square" lIns="91425" tIns="91425" rIns="91425" bIns="91425" anchor="t" anchorCtr="0">
            <a:noAutofit/>
          </a:bodyPr>
          <a:lstStyle/>
          <a:p>
            <a:pPr marL="146050" indent="0">
              <a:buNone/>
            </a:pPr>
            <a:r>
              <a:rPr lang="en-IN" dirty="0"/>
              <a:t>Message decrypted </a:t>
            </a:r>
            <a:r>
              <a:rPr lang="en-IN" dirty="0" err="1"/>
              <a:t>successfuly</a:t>
            </a:r>
            <a:r>
              <a:rPr lang="en-IN" dirty="0"/>
              <a:t> and results is displayed in form of a label: </a:t>
            </a:r>
            <a:endParaRPr lang="en-IN" dirty="0"/>
          </a:p>
        </p:txBody>
      </p:sp>
      <p:pic>
        <p:nvPicPr>
          <p:cNvPr id="5" name="Picture 4"/>
          <p:cNvPicPr/>
          <p:nvPr/>
        </p:nvPicPr>
        <p:blipFill rotWithShape="1">
          <a:blip r:embed="rId1"/>
          <a:srcRect t="11815" b="6764"/>
          <a:stretch>
            <a:fillRect/>
          </a:stretch>
        </p:blipFill>
        <p:spPr bwMode="auto">
          <a:xfrm>
            <a:off x="1934845" y="1363980"/>
            <a:ext cx="5274310" cy="2415540"/>
          </a:xfrm>
          <a:prstGeom prst="rect">
            <a:avLst/>
          </a:prstGeom>
          <a:ln>
            <a:noFill/>
          </a:ln>
        </p:spPr>
      </p:pic>
      <p:pic>
        <p:nvPicPr>
          <p:cNvPr id="6" name="Picture 5"/>
          <p:cNvPicPr/>
          <p:nvPr/>
        </p:nvPicPr>
        <p:blipFill rotWithShape="1">
          <a:blip r:embed="rId2"/>
          <a:srcRect t="12328" b="4452"/>
          <a:stretch>
            <a:fillRect/>
          </a:stretch>
        </p:blipFill>
        <p:spPr bwMode="auto">
          <a:xfrm>
            <a:off x="1934845" y="1337310"/>
            <a:ext cx="5274310" cy="2468880"/>
          </a:xfrm>
          <a:prstGeom prst="rect">
            <a:avLst/>
          </a:prstGeom>
          <a:ln>
            <a:noFill/>
          </a:ln>
        </p:spPr>
      </p:pic>
      <p:pic>
        <p:nvPicPr>
          <p:cNvPr id="7" name="Picture 6" descr="Screenshot (4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5480" y="1089660"/>
            <a:ext cx="5273040" cy="29641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0" r="-10000"/>
          </a:stretch>
        </a:blipFill>
        <a:effectLst/>
      </p:bgPr>
    </p:bg>
    <p:spTree>
      <p:nvGrpSpPr>
        <p:cNvPr id="1" name="Shape 285"/>
        <p:cNvGrpSpPr/>
        <p:nvPr/>
      </p:nvGrpSpPr>
      <p:grpSpPr>
        <a:xfrm>
          <a:off x="0" y="0"/>
          <a:ext cx="0" cy="0"/>
          <a:chOff x="0" y="0"/>
          <a:chExt cx="0" cy="0"/>
        </a:xfrm>
      </p:grpSpPr>
      <p:sp>
        <p:nvSpPr>
          <p:cNvPr id="286" name="Google Shape;286;p14"/>
          <p:cNvSpPr txBox="1">
            <a:spLocks noGrp="1"/>
          </p:cNvSpPr>
          <p:nvPr>
            <p:ph type="ctrTitle"/>
          </p:nvPr>
        </p:nvSpPr>
        <p:spPr>
          <a:xfrm>
            <a:off x="866250" y="771997"/>
            <a:ext cx="7411500" cy="14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Dynamic Web App</a:t>
            </a:r>
            <a:endParaRPr dirty="0"/>
          </a:p>
        </p:txBody>
      </p:sp>
      <p:sp>
        <p:nvSpPr>
          <p:cNvPr id="287" name="Google Shape;287;p14"/>
          <p:cNvSpPr txBox="1"/>
          <p:nvPr/>
        </p:nvSpPr>
        <p:spPr>
          <a:xfrm>
            <a:off x="5180675" y="2646075"/>
            <a:ext cx="3456300" cy="5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dirty="0">
              <a:solidFill>
                <a:srgbClr val="FFFFFF"/>
              </a:solidFill>
              <a:latin typeface="Nunito" panose="00000500000000000000"/>
              <a:ea typeface="Nunito" panose="00000500000000000000"/>
              <a:cs typeface="Nunito" panose="00000500000000000000"/>
              <a:sym typeface="Nunito" panose="0000050000000000000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WEB DEVELOPMENT</a:t>
            </a:r>
            <a:endParaRPr dirty="0"/>
          </a:p>
        </p:txBody>
      </p:sp>
      <p:sp>
        <p:nvSpPr>
          <p:cNvPr id="293" name="Google Shape;293;p15"/>
          <p:cNvSpPr txBox="1">
            <a:spLocks noGrp="1"/>
          </p:cNvSpPr>
          <p:nvPr>
            <p:ph type="body" idx="1"/>
          </p:nvPr>
        </p:nvSpPr>
        <p:spPr>
          <a:xfrm>
            <a:off x="4400225" y="1650075"/>
            <a:ext cx="3934200" cy="3151500"/>
          </a:xfrm>
          <a:prstGeom prst="rect">
            <a:avLst/>
          </a:prstGeom>
        </p:spPr>
        <p:txBody>
          <a:bodyPr spcFirstLastPara="1" wrap="square" lIns="91425" tIns="91425" rIns="91425" bIns="91425" anchor="t" anchorCtr="0">
            <a:noAutofit/>
          </a:bodyPr>
          <a:lstStyle/>
          <a:p>
            <a:pPr marL="0" lvl="0" indent="0">
              <a:buNone/>
            </a:pPr>
            <a:r>
              <a:rPr lang="en-US" dirty="0"/>
              <a:t>Web development is the work involved in developing a web site for the Internet (World Wide Web) or an intranet (a private network). Web development can range from developing a simple single static page of plain text to complex web-based internet applications (web apps), electronic businesses, and social network services.</a:t>
            </a:r>
            <a:endParaRPr dirty="0">
              <a:solidFill>
                <a:srgbClr val="000000"/>
              </a:solidFill>
            </a:endParaRPr>
          </a:p>
        </p:txBody>
      </p:sp>
      <p:pic>
        <p:nvPicPr>
          <p:cNvPr id="3074" name="Picture 2" descr="Image result for web development 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9575" y="1650074"/>
            <a:ext cx="2639722" cy="22760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DYNAMIC WEB APP</a:t>
            </a:r>
            <a:endParaRPr dirty="0"/>
          </a:p>
        </p:txBody>
      </p:sp>
      <p:sp>
        <p:nvSpPr>
          <p:cNvPr id="300" name="Google Shape;300;p16"/>
          <p:cNvSpPr txBox="1">
            <a:spLocks noGrp="1"/>
          </p:cNvSpPr>
          <p:nvPr>
            <p:ph type="body" idx="1"/>
          </p:nvPr>
        </p:nvSpPr>
        <p:spPr>
          <a:xfrm>
            <a:off x="5106325" y="1467293"/>
            <a:ext cx="3228000" cy="3064232"/>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dirty="0"/>
              <a:t>Server-side dynamic web page is a web page whose construction is controlled by an application server processing server-side script in  server-side scripting, parameters determine how the assembly of every new web page proceeds.</a:t>
            </a:r>
            <a:endParaRPr dirty="0">
              <a:solidFill>
                <a:srgbClr val="000000"/>
              </a:solidFill>
            </a:endParaRPr>
          </a:p>
        </p:txBody>
      </p:sp>
      <p:pic>
        <p:nvPicPr>
          <p:cNvPr id="4098" name="Picture 2" descr="Image result for dynamic web app 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7411" y="1686606"/>
            <a:ext cx="2114550" cy="2162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Project Intro</a:t>
            </a:r>
            <a:endParaRPr lang="en-GB"/>
          </a:p>
        </p:txBody>
      </p:sp>
      <p:sp>
        <p:nvSpPr>
          <p:cNvPr id="307" name="Google Shape;307;p17"/>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This web page is designed to minimize the usage of paper/register based attendance and leave application that are done on daily basis.</a:t>
            </a:r>
            <a:br>
              <a:rPr lang="en-IN" dirty="0"/>
            </a:br>
            <a:br>
              <a:rPr lang="en-IN" dirty="0"/>
            </a:br>
            <a:r>
              <a:rPr lang="en-IN" dirty="0"/>
              <a:t>It is targeted to Hostels/PG where attendance and applications are required on daily basis.</a:t>
            </a:r>
            <a:endParaRPr lang="en-IN" dirty="0"/>
          </a:p>
          <a:p>
            <a:pPr marL="0" lvl="0" indent="0" algn="l" rtl="0">
              <a:spcBef>
                <a:spcPts val="0"/>
              </a:spcBef>
              <a:spcAft>
                <a:spcPts val="1600"/>
              </a:spcAft>
              <a:buNone/>
            </a:pPr>
            <a:r>
              <a:rPr lang="en-IN" dirty="0"/>
              <a:t>This web page has no </a:t>
            </a:r>
            <a:r>
              <a:rPr lang="en-IN" dirty="0" err="1"/>
              <a:t>boundation</a:t>
            </a:r>
            <a:r>
              <a:rPr lang="en-IN" dirty="0"/>
              <a:t> of time, a student can submit its leave/</a:t>
            </a:r>
            <a:r>
              <a:rPr lang="en-IN" dirty="0" err="1"/>
              <a:t>nightout</a:t>
            </a:r>
            <a:r>
              <a:rPr lang="en-IN" dirty="0"/>
              <a:t> request at any time and also warden can accept a students request at any time.</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Project Architecture</a:t>
            </a:r>
            <a:endParaRPr lang="en-GB"/>
          </a:p>
        </p:txBody>
      </p:sp>
      <p:sp>
        <p:nvSpPr>
          <p:cNvPr id="313" name="Google Shape;313;p18"/>
          <p:cNvSpPr txBox="1">
            <a:spLocks noGrp="1"/>
          </p:cNvSpPr>
          <p:nvPr>
            <p:ph type="body" idx="1"/>
          </p:nvPr>
        </p:nvSpPr>
        <p:spPr>
          <a:xfrm>
            <a:off x="1303800" y="1546025"/>
            <a:ext cx="7030500" cy="29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They are many technologies and development architecture used in this project.</a:t>
            </a:r>
            <a:br>
              <a:rPr lang="en-GB" dirty="0"/>
            </a:br>
            <a:r>
              <a:rPr lang="en-GB" dirty="0"/>
              <a:t>They are listed below:</a:t>
            </a:r>
            <a:endParaRPr dirty="0"/>
          </a:p>
          <a:p>
            <a:pPr marL="457200" lvl="0" indent="-311150" algn="l" rtl="0">
              <a:spcBef>
                <a:spcPts val="1600"/>
              </a:spcBef>
              <a:spcAft>
                <a:spcPts val="0"/>
              </a:spcAft>
              <a:buSzPts val="1300"/>
              <a:buAutoNum type="arabicPeriod"/>
            </a:pPr>
            <a:r>
              <a:rPr lang="en-IN" dirty="0"/>
              <a:t>HTML (structure of this website)</a:t>
            </a:r>
            <a:endParaRPr lang="en-IN" dirty="0"/>
          </a:p>
          <a:p>
            <a:pPr marL="457200" lvl="0" indent="-311150" algn="l" rtl="0">
              <a:spcBef>
                <a:spcPts val="0"/>
              </a:spcBef>
              <a:spcAft>
                <a:spcPts val="0"/>
              </a:spcAft>
              <a:buSzPts val="1300"/>
              <a:buAutoNum type="arabicPeriod"/>
            </a:pPr>
            <a:r>
              <a:rPr lang="en-IN" dirty="0"/>
              <a:t>CSS (designing of this website)</a:t>
            </a:r>
            <a:endParaRPr dirty="0"/>
          </a:p>
          <a:p>
            <a:pPr marL="457200" lvl="0" indent="-311150" algn="l" rtl="0">
              <a:spcBef>
                <a:spcPts val="0"/>
              </a:spcBef>
              <a:spcAft>
                <a:spcPts val="0"/>
              </a:spcAft>
              <a:buSzPts val="1300"/>
              <a:buAutoNum type="arabicPeriod"/>
            </a:pPr>
            <a:r>
              <a:rPr lang="en-GB" dirty="0"/>
              <a:t>Bootstrap (responsive website)</a:t>
            </a:r>
            <a:endParaRPr lang="en-GB" dirty="0"/>
          </a:p>
          <a:p>
            <a:pPr marL="457200" lvl="0" indent="-311150" algn="l" rtl="0">
              <a:spcBef>
                <a:spcPts val="0"/>
              </a:spcBef>
              <a:spcAft>
                <a:spcPts val="0"/>
              </a:spcAft>
              <a:buSzPts val="1300"/>
              <a:buAutoNum type="arabicPeriod"/>
            </a:pPr>
            <a:r>
              <a:rPr lang="en-GB" dirty="0"/>
              <a:t>PHP (backend services)</a:t>
            </a:r>
            <a:endParaRPr lang="en-GB" dirty="0"/>
          </a:p>
          <a:p>
            <a:pPr>
              <a:buFont typeface="Nunito" panose="00000500000000000000"/>
              <a:buAutoNum type="arabicPeriod"/>
            </a:pPr>
            <a:r>
              <a:rPr lang="en-GB" dirty="0"/>
              <a:t>Php Mailer (Mail sending)</a:t>
            </a:r>
            <a:endParaRPr lang="en-GB" dirty="0"/>
          </a:p>
          <a:p>
            <a:pPr>
              <a:buFont typeface="Nunito" panose="00000500000000000000"/>
              <a:buAutoNum type="arabicPeriod"/>
            </a:pPr>
            <a:r>
              <a:rPr lang="en-GB" dirty="0"/>
              <a:t>Text Local (API to send text messages)</a:t>
            </a:r>
            <a:endParaRPr lang="en-GB" dirty="0"/>
          </a:p>
          <a:p>
            <a:pPr marL="457200" lvl="0" indent="-311150" algn="l" rtl="0">
              <a:spcBef>
                <a:spcPts val="0"/>
              </a:spcBef>
              <a:spcAft>
                <a:spcPts val="0"/>
              </a:spcAft>
              <a:buSzPts val="1300"/>
              <a:buAutoNum type="arabicPeriod"/>
            </a:pPr>
            <a:endParaRPr lang="en-GB"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Working</a:t>
            </a:r>
            <a:endParaRPr dirty="0"/>
          </a:p>
        </p:txBody>
      </p:sp>
      <p:sp>
        <p:nvSpPr>
          <p:cNvPr id="319" name="Google Shape;319;p19"/>
          <p:cNvSpPr txBox="1">
            <a:spLocks noGrp="1"/>
          </p:cNvSpPr>
          <p:nvPr>
            <p:ph type="body" idx="1"/>
          </p:nvPr>
        </p:nvSpPr>
        <p:spPr>
          <a:xfrm>
            <a:off x="1303800" y="1709550"/>
            <a:ext cx="7030500" cy="2822100"/>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IN" sz="1400" dirty="0"/>
              <a:t>Sign up is required at first for a new individual. Log in page asks for Sap id and password(which is encrypted using SHA256). </a:t>
            </a:r>
            <a:br>
              <a:rPr lang="en-IN" sz="1400" dirty="0"/>
            </a:br>
            <a:endParaRPr lang="en-IN" sz="1400" dirty="0"/>
          </a:p>
          <a:p>
            <a:pPr marL="139700" indent="0">
              <a:buSzPts val="1400"/>
              <a:buNone/>
            </a:pPr>
            <a:r>
              <a:rPr lang="en-IN" sz="1400" dirty="0"/>
              <a:t>Multiple features are provided-</a:t>
            </a:r>
            <a:br>
              <a:rPr lang="en-IN" sz="1400" dirty="0"/>
            </a:br>
            <a:endParaRPr lang="en-IN" sz="1400" dirty="0"/>
          </a:p>
          <a:p>
            <a:pPr marL="425450" indent="-285750">
              <a:buSzPts val="1400"/>
            </a:pPr>
            <a:r>
              <a:rPr lang="en-IN" sz="1400" dirty="0"/>
              <a:t>Attendance</a:t>
            </a:r>
            <a:endParaRPr lang="en-IN" sz="1400" dirty="0"/>
          </a:p>
          <a:p>
            <a:pPr marL="425450" indent="-285750">
              <a:buSzPts val="1400"/>
            </a:pPr>
            <a:r>
              <a:rPr lang="en-IN" sz="1400" dirty="0"/>
              <a:t>Leave application</a:t>
            </a:r>
            <a:endParaRPr lang="en-IN" sz="1400" dirty="0"/>
          </a:p>
          <a:p>
            <a:pPr marL="425450" indent="-285750">
              <a:buSzPts val="1400"/>
            </a:pPr>
            <a:r>
              <a:rPr lang="en-IN" sz="1400" dirty="0" err="1"/>
              <a:t>Nightout</a:t>
            </a:r>
            <a:r>
              <a:rPr lang="en-IN" sz="1400" dirty="0"/>
              <a:t> application</a:t>
            </a:r>
            <a:endParaRPr lang="en-IN" sz="1400" dirty="0"/>
          </a:p>
          <a:p>
            <a:pPr marL="425450" indent="-285750">
              <a:buSzPts val="1400"/>
            </a:pPr>
            <a:r>
              <a:rPr lang="en-IN" sz="1400" dirty="0"/>
              <a:t>Complaint</a:t>
            </a:r>
            <a:endParaRPr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2"/>
          <p:cNvSpPr txBox="1">
            <a:spLocks noGrp="1"/>
          </p:cNvSpPr>
          <p:nvPr>
            <p:ph type="body" idx="1"/>
          </p:nvPr>
        </p:nvSpPr>
        <p:spPr>
          <a:xfrm>
            <a:off x="1170000" y="295350"/>
            <a:ext cx="7030500" cy="2541600"/>
          </a:xfrm>
          <a:prstGeom prst="rect">
            <a:avLst/>
          </a:prstGeom>
        </p:spPr>
        <p:txBody>
          <a:bodyPr spcFirstLastPara="1" wrap="square" lIns="91425" tIns="91425" rIns="91425" bIns="91425" anchor="t" anchorCtr="0">
            <a:noAutofit/>
          </a:bodyPr>
          <a:lstStyle/>
          <a:p>
            <a:r>
              <a:rPr lang="en-IN" dirty="0"/>
              <a:t>Login Page takes Sap id and Password from User:</a:t>
            </a:r>
            <a:endParaRPr lang="en-IN" dirty="0"/>
          </a:p>
          <a:p>
            <a:pPr marL="146050" lvl="0" indent="0" algn="l" rtl="0">
              <a:spcBef>
                <a:spcPts val="0"/>
              </a:spcBef>
              <a:spcAft>
                <a:spcPts val="0"/>
              </a:spcAft>
              <a:buSzPts val="1300"/>
              <a:buNone/>
            </a:pPr>
            <a:endParaRPr dirty="0"/>
          </a:p>
        </p:txBody>
      </p:sp>
      <p:pic>
        <p:nvPicPr>
          <p:cNvPr id="4" name="Picture 3"/>
          <p:cNvPicPr/>
          <p:nvPr/>
        </p:nvPicPr>
        <p:blipFill rotWithShape="1">
          <a:blip r:embed="rId1"/>
          <a:srcRect t="12072" b="8048"/>
          <a:stretch>
            <a:fillRect/>
          </a:stretch>
        </p:blipFill>
        <p:spPr bwMode="auto">
          <a:xfrm>
            <a:off x="1934845" y="1386840"/>
            <a:ext cx="5274310" cy="236982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3"/>
          <p:cNvSpPr txBox="1">
            <a:spLocks noGrp="1"/>
          </p:cNvSpPr>
          <p:nvPr>
            <p:ph type="body" idx="1"/>
          </p:nvPr>
        </p:nvSpPr>
        <p:spPr>
          <a:xfrm>
            <a:off x="1236925" y="161600"/>
            <a:ext cx="7030500" cy="2541600"/>
          </a:xfrm>
          <a:prstGeom prst="rect">
            <a:avLst/>
          </a:prstGeom>
        </p:spPr>
        <p:txBody>
          <a:bodyPr spcFirstLastPara="1" wrap="square" lIns="91425" tIns="91425" rIns="91425" bIns="91425" anchor="t" anchorCtr="0">
            <a:noAutofit/>
          </a:bodyPr>
          <a:lstStyle/>
          <a:p>
            <a:pPr marL="0" indent="0">
              <a:buNone/>
            </a:pPr>
            <a:r>
              <a:rPr lang="en-IN" dirty="0"/>
              <a:t>Signup Page takes Sap id and Password from User:</a:t>
            </a:r>
            <a:endParaRPr lang="en-IN" dirty="0"/>
          </a:p>
          <a:p>
            <a:pPr marL="0" lvl="0" indent="0" algn="l" rtl="0">
              <a:spcBef>
                <a:spcPts val="0"/>
              </a:spcBef>
              <a:spcAft>
                <a:spcPts val="0"/>
              </a:spcAft>
              <a:buNone/>
            </a:pPr>
            <a:endParaRPr dirty="0"/>
          </a:p>
        </p:txBody>
      </p:sp>
      <p:pic>
        <p:nvPicPr>
          <p:cNvPr id="4" name="Picture 3"/>
          <p:cNvPicPr/>
          <p:nvPr/>
        </p:nvPicPr>
        <p:blipFill rotWithShape="1">
          <a:blip r:embed="rId1"/>
          <a:srcRect t="13356" b="7020"/>
          <a:stretch>
            <a:fillRect/>
          </a:stretch>
        </p:blipFill>
        <p:spPr bwMode="auto">
          <a:xfrm>
            <a:off x="1934845" y="1390650"/>
            <a:ext cx="5274310" cy="236220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1"/>
        <p:cNvGrpSpPr/>
        <p:nvPr/>
      </p:nvGrpSpPr>
      <p:grpSpPr>
        <a:xfrm>
          <a:off x="0" y="0"/>
          <a:ext cx="0" cy="0"/>
          <a:chOff x="0" y="0"/>
          <a:chExt cx="0" cy="0"/>
        </a:xfrm>
      </p:grpSpPr>
      <p:sp>
        <p:nvSpPr>
          <p:cNvPr id="292" name="Google Shape;292;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Deep Learning</a:t>
            </a:r>
            <a:endParaRPr dirty="0"/>
          </a:p>
        </p:txBody>
      </p:sp>
      <p:sp>
        <p:nvSpPr>
          <p:cNvPr id="293" name="Google Shape;293;p15"/>
          <p:cNvSpPr txBox="1">
            <a:spLocks noGrp="1"/>
          </p:cNvSpPr>
          <p:nvPr>
            <p:ph type="body" idx="1"/>
          </p:nvPr>
        </p:nvSpPr>
        <p:spPr>
          <a:xfrm>
            <a:off x="4400225" y="1650075"/>
            <a:ext cx="3934200" cy="3151500"/>
          </a:xfrm>
          <a:prstGeom prst="rect">
            <a:avLst/>
          </a:prstGeom>
        </p:spPr>
        <p:txBody>
          <a:bodyPr spcFirstLastPara="1" wrap="square" lIns="91425" tIns="91425" rIns="91425" bIns="91425" anchor="t" anchorCtr="0">
            <a:noAutofit/>
          </a:bodyPr>
          <a:lstStyle/>
          <a:p>
            <a:pPr marL="0" lvl="0" indent="0">
              <a:buNone/>
            </a:pPr>
            <a:r>
              <a:rPr lang="en-US" dirty="0">
                <a:solidFill>
                  <a:srgbClr val="000000"/>
                </a:solidFill>
              </a:rPr>
              <a:t>Deep learning is a particular kind of machine learning that achieves great power and flexibility by learning to represent the world as a nested hierarchy of concepts, with each concept defined in relation to simpler concepts, and more abstract representations computed in terms of less abstract ones</a:t>
            </a:r>
            <a:endParaRPr dirty="0">
              <a:solidFill>
                <a:srgbClr val="000000"/>
              </a:solidFill>
            </a:endParaRPr>
          </a:p>
        </p:txBody>
      </p:sp>
      <p:pic>
        <p:nvPicPr>
          <p:cNvPr id="5" name="Picture 4"/>
          <p:cNvPicPr>
            <a:picLocks noChangeAspect="1"/>
          </p:cNvPicPr>
          <p:nvPr/>
        </p:nvPicPr>
        <p:blipFill>
          <a:blip r:embed="rId1"/>
          <a:stretch>
            <a:fillRect/>
          </a:stretch>
        </p:blipFill>
        <p:spPr>
          <a:xfrm>
            <a:off x="625928" y="1765624"/>
            <a:ext cx="3372757" cy="161225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4"/>
          <p:cNvSpPr txBox="1">
            <a:spLocks noGrp="1"/>
          </p:cNvSpPr>
          <p:nvPr>
            <p:ph type="body" idx="1"/>
          </p:nvPr>
        </p:nvSpPr>
        <p:spPr>
          <a:xfrm>
            <a:off x="1311225" y="206175"/>
            <a:ext cx="7030500" cy="2541600"/>
          </a:xfrm>
          <a:prstGeom prst="rect">
            <a:avLst/>
          </a:prstGeom>
        </p:spPr>
        <p:txBody>
          <a:bodyPr spcFirstLastPara="1" wrap="square" lIns="91425" tIns="91425" rIns="91425" bIns="91425" anchor="t" anchorCtr="0">
            <a:noAutofit/>
          </a:bodyPr>
          <a:lstStyle/>
          <a:p>
            <a:pPr marL="0" indent="0">
              <a:buNone/>
            </a:pPr>
            <a:r>
              <a:rPr lang="en-IN" dirty="0"/>
              <a:t>Dashboard shows important details of the User:</a:t>
            </a:r>
            <a:endParaRPr lang="en-IN" dirty="0"/>
          </a:p>
          <a:p>
            <a:pPr marL="0" lvl="0" indent="0" algn="l" rtl="0">
              <a:spcBef>
                <a:spcPts val="0"/>
              </a:spcBef>
              <a:spcAft>
                <a:spcPts val="0"/>
              </a:spcAft>
              <a:buNone/>
            </a:pPr>
            <a:endParaRPr lang="en-US" dirty="0"/>
          </a:p>
        </p:txBody>
      </p:sp>
      <p:pic>
        <p:nvPicPr>
          <p:cNvPr id="4" name="Picture 3"/>
          <p:cNvPicPr/>
          <p:nvPr/>
        </p:nvPicPr>
        <p:blipFill rotWithShape="1">
          <a:blip r:embed="rId1"/>
          <a:srcRect t="11815" b="6764"/>
          <a:stretch>
            <a:fillRect/>
          </a:stretch>
        </p:blipFill>
        <p:spPr bwMode="auto">
          <a:xfrm>
            <a:off x="1934845" y="1363980"/>
            <a:ext cx="5274310" cy="2415540"/>
          </a:xfrm>
          <a:prstGeom prst="rect">
            <a:avLst/>
          </a:prstGeom>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4"/>
          <p:cNvSpPr txBox="1">
            <a:spLocks noGrp="1"/>
          </p:cNvSpPr>
          <p:nvPr>
            <p:ph type="body" idx="1"/>
          </p:nvPr>
        </p:nvSpPr>
        <p:spPr>
          <a:xfrm>
            <a:off x="1311225" y="206175"/>
            <a:ext cx="7030500" cy="2541600"/>
          </a:xfrm>
          <a:prstGeom prst="rect">
            <a:avLst/>
          </a:prstGeom>
        </p:spPr>
        <p:txBody>
          <a:bodyPr spcFirstLastPara="1" wrap="square" lIns="91425" tIns="91425" rIns="91425" bIns="91425" anchor="t" anchorCtr="0">
            <a:noAutofit/>
          </a:bodyPr>
          <a:lstStyle/>
          <a:p>
            <a:pPr marL="0" indent="0">
              <a:buNone/>
            </a:pPr>
            <a:r>
              <a:rPr lang="en-IN" dirty="0"/>
              <a:t>Leave page takes Place and time from user:</a:t>
            </a:r>
            <a:endParaRPr lang="en-US" dirty="0"/>
          </a:p>
        </p:txBody>
      </p:sp>
      <p:pic>
        <p:nvPicPr>
          <p:cNvPr id="5" name="Picture 4"/>
          <p:cNvPicPr/>
          <p:nvPr/>
        </p:nvPicPr>
        <p:blipFill rotWithShape="1">
          <a:blip r:embed="rId1"/>
          <a:srcRect t="11815" b="6764"/>
          <a:stretch>
            <a:fillRect/>
          </a:stretch>
        </p:blipFill>
        <p:spPr bwMode="auto">
          <a:xfrm>
            <a:off x="1934845" y="1363980"/>
            <a:ext cx="5274310" cy="2415540"/>
          </a:xfrm>
          <a:prstGeom prst="rect">
            <a:avLst/>
          </a:prstGeom>
          <a:ln>
            <a:noFill/>
          </a:ln>
        </p:spPr>
      </p:pic>
      <p:pic>
        <p:nvPicPr>
          <p:cNvPr id="6" name="Picture 5"/>
          <p:cNvPicPr/>
          <p:nvPr/>
        </p:nvPicPr>
        <p:blipFill rotWithShape="1">
          <a:blip r:embed="rId2"/>
          <a:srcRect t="12328" b="4452"/>
          <a:stretch>
            <a:fillRect/>
          </a:stretch>
        </p:blipFill>
        <p:spPr bwMode="auto">
          <a:xfrm>
            <a:off x="1934845" y="1337310"/>
            <a:ext cx="5274310" cy="2468880"/>
          </a:xfrm>
          <a:prstGeom prst="rect">
            <a:avLst/>
          </a:prstGeom>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Area of Improvement</a:t>
            </a:r>
            <a:endParaRPr lang="en-GB"/>
          </a:p>
        </p:txBody>
      </p:sp>
      <p:sp>
        <p:nvSpPr>
          <p:cNvPr id="426" name="Google Shape;426;p36"/>
          <p:cNvSpPr txBox="1">
            <a:spLocks noGrp="1"/>
          </p:cNvSpPr>
          <p:nvPr>
            <p:ph type="body" idx="1"/>
          </p:nvPr>
        </p:nvSpPr>
        <p:spPr>
          <a:xfrm>
            <a:off x="1303800" y="1765079"/>
            <a:ext cx="7030500" cy="3039150"/>
          </a:xfrm>
          <a:prstGeom prst="rect">
            <a:avLst/>
          </a:prstGeom>
        </p:spPr>
        <p:txBody>
          <a:bodyPr spcFirstLastPara="1" wrap="square" lIns="91425" tIns="91425" rIns="91425" bIns="91425" anchor="t" anchorCtr="0">
            <a:noAutofit/>
          </a:bodyPr>
          <a:lstStyle/>
          <a:p>
            <a:pPr marL="488950" indent="-342900">
              <a:buFont typeface="+mj-lt"/>
              <a:buAutoNum type="arabicPeriod"/>
            </a:pPr>
            <a:r>
              <a:rPr lang="en-IN" dirty="0"/>
              <a:t>There are a variety of enhancements that could be made to these projects to achieve greater level of security, usability and reliability.</a:t>
            </a:r>
            <a:endParaRPr lang="en-IN" dirty="0"/>
          </a:p>
          <a:p>
            <a:pPr marL="488950" lvl="0" indent="-342900">
              <a:buFont typeface="+mj-lt"/>
              <a:buAutoNum type="arabicPeriod"/>
            </a:pPr>
            <a:r>
              <a:rPr lang="en-IN" dirty="0"/>
              <a:t>We can increase the confidence level of the Face Recognition Software by using more classifiers such as eye, ear, hand, smile detection etc.</a:t>
            </a:r>
            <a:endParaRPr lang="en-IN" dirty="0"/>
          </a:p>
          <a:p>
            <a:pPr marL="488950" lvl="0" indent="-342900">
              <a:buFont typeface="+mj-lt"/>
              <a:buAutoNum type="arabicPeriod"/>
            </a:pPr>
            <a:r>
              <a:rPr lang="en-IN" dirty="0"/>
              <a:t>Extending the usage of Face Recognition Software by implementing it on hardware and using it in real life.</a:t>
            </a:r>
            <a:endParaRPr lang="en-IN" dirty="0"/>
          </a:p>
          <a:p>
            <a:pPr marL="488950" lvl="0" indent="-342900">
              <a:buFont typeface="+mj-lt"/>
              <a:buAutoNum type="arabicPeriod"/>
            </a:pPr>
            <a:r>
              <a:rPr lang="en-IN" dirty="0"/>
              <a:t>Adding more types of methods of encryption such as MD5, SHA256\512 hashing,</a:t>
            </a:r>
            <a:br>
              <a:rPr lang="en-IN" dirty="0"/>
            </a:br>
            <a:r>
              <a:rPr lang="en-IN" dirty="0"/>
              <a:t>also by using it in real life.</a:t>
            </a:r>
            <a:endParaRPr lang="en-IN" dirty="0"/>
          </a:p>
          <a:p>
            <a:pPr marL="488950" lvl="0" indent="-342900">
              <a:buFont typeface="+mj-lt"/>
              <a:buAutoNum type="arabicPeriod"/>
            </a:pPr>
            <a:r>
              <a:rPr lang="en-IN" dirty="0"/>
              <a:t>Improving the UX/UI of the website by adding animations and using materialistic design.</a:t>
            </a:r>
            <a:endParaRPr lang="en-IN" dirty="0"/>
          </a:p>
          <a:p>
            <a:pPr marL="488950" indent="-342900">
              <a:buFont typeface="+mj-lt"/>
              <a:buAutoNum type="arabicPeriod"/>
            </a:pPr>
            <a:r>
              <a:rPr lang="en-IN" dirty="0"/>
              <a:t>Improving the security of the page by using secure code and encryption techniques.</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7"/>
          <p:cNvSpPr txBox="1">
            <a:spLocks noGrp="1"/>
          </p:cNvSpPr>
          <p:nvPr>
            <p:ph type="ctrTitle"/>
          </p:nvPr>
        </p:nvSpPr>
        <p:spPr>
          <a:xfrm>
            <a:off x="868600" y="1688175"/>
            <a:ext cx="7136400" cy="12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000" dirty="0"/>
              <a:t>THANK YOU</a:t>
            </a:r>
            <a:endParaRPr sz="6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Face Recognition</a:t>
            </a:r>
            <a:endParaRPr dirty="0"/>
          </a:p>
        </p:txBody>
      </p:sp>
      <p:sp>
        <p:nvSpPr>
          <p:cNvPr id="300" name="Google Shape;300;p16"/>
          <p:cNvSpPr txBox="1">
            <a:spLocks noGrp="1"/>
          </p:cNvSpPr>
          <p:nvPr>
            <p:ph type="body" idx="1"/>
          </p:nvPr>
        </p:nvSpPr>
        <p:spPr>
          <a:xfrm>
            <a:off x="5106325" y="1467293"/>
            <a:ext cx="3228000" cy="3064232"/>
          </a:xfrm>
          <a:prstGeom prst="rect">
            <a:avLst/>
          </a:prstGeom>
        </p:spPr>
        <p:txBody>
          <a:bodyPr spcFirstLastPara="1" wrap="square" lIns="91425" tIns="91425" rIns="91425" bIns="91425" anchor="t" anchorCtr="0">
            <a:noAutofit/>
          </a:bodyPr>
          <a:lstStyle/>
          <a:p>
            <a:pPr marL="0" lvl="0" indent="0">
              <a:spcAft>
                <a:spcPts val="1600"/>
              </a:spcAft>
              <a:buNone/>
            </a:pPr>
            <a:r>
              <a:rPr lang="en-US" dirty="0">
                <a:solidFill>
                  <a:srgbClr val="000000"/>
                </a:solidFill>
              </a:rPr>
              <a:t>Facial recognition is a biometric software application capable of uniquely identifying or verifying a person by comparing and analyzing patterns based on the person's facial contours. Facial recognition is mostly used for security purposes, though there is increasing interest in other areas 4 of use. In fact, facial recognition technology has received significant attention as it has potential for a wide range of application related to law enforcement as well as other enterprises.</a:t>
            </a:r>
            <a:endParaRPr dirty="0">
              <a:solidFill>
                <a:srgbClr val="000000"/>
              </a:solidFill>
            </a:endParaRPr>
          </a:p>
        </p:txBody>
      </p:sp>
      <p:pic>
        <p:nvPicPr>
          <p:cNvPr id="5" name="Picture 4"/>
          <p:cNvPicPr>
            <a:picLocks noChangeAspect="1"/>
          </p:cNvPicPr>
          <p:nvPr/>
        </p:nvPicPr>
        <p:blipFill>
          <a:blip r:embed="rId1"/>
          <a:stretch>
            <a:fillRect/>
          </a:stretch>
        </p:blipFill>
        <p:spPr>
          <a:xfrm>
            <a:off x="824190" y="1584631"/>
            <a:ext cx="2688268" cy="26734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Project Intro</a:t>
            </a:r>
            <a:endParaRPr lang="en-GB"/>
          </a:p>
        </p:txBody>
      </p:sp>
      <p:sp>
        <p:nvSpPr>
          <p:cNvPr id="307" name="Google Shape;307;p17"/>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t>To develop a face recognition software which can run on low configuration system. We are developing our own app which can run in both Linux and Windows Environment.</a:t>
            </a:r>
            <a:endParaRPr lang="en-GB" dirty="0"/>
          </a:p>
          <a:p>
            <a:pPr marL="0" lvl="0" indent="0" algn="l" rtl="0">
              <a:spcBef>
                <a:spcPts val="0"/>
              </a:spcBef>
              <a:spcAft>
                <a:spcPts val="1600"/>
              </a:spcAft>
              <a:buNone/>
            </a:pPr>
            <a:r>
              <a:rPr lang="en-GB" dirty="0"/>
              <a:t>The confidence level to detect the face of this software is 70-80%.</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Project Architecture</a:t>
            </a:r>
            <a:endParaRPr lang="en-GB"/>
          </a:p>
        </p:txBody>
      </p:sp>
      <p:sp>
        <p:nvSpPr>
          <p:cNvPr id="313" name="Google Shape;313;p18"/>
          <p:cNvSpPr txBox="1">
            <a:spLocks noGrp="1"/>
          </p:cNvSpPr>
          <p:nvPr>
            <p:ph type="body" idx="1"/>
          </p:nvPr>
        </p:nvSpPr>
        <p:spPr>
          <a:xfrm>
            <a:off x="1303800" y="1546025"/>
            <a:ext cx="7030500" cy="29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They are many technologies and development architecture used in this project.</a:t>
            </a:r>
            <a:br>
              <a:rPr lang="en-GB" dirty="0"/>
            </a:br>
            <a:r>
              <a:rPr lang="en-GB" dirty="0"/>
              <a:t>They are listed below:</a:t>
            </a:r>
            <a:endParaRPr dirty="0"/>
          </a:p>
          <a:p>
            <a:pPr marL="457200" lvl="0" indent="-311150" algn="l" rtl="0">
              <a:spcBef>
                <a:spcPts val="1600"/>
              </a:spcBef>
              <a:spcAft>
                <a:spcPts val="0"/>
              </a:spcAft>
              <a:buSzPts val="1300"/>
              <a:buAutoNum type="arabicPeriod"/>
            </a:pPr>
            <a:r>
              <a:rPr lang="en-IN" dirty="0"/>
              <a:t>CV2(Open CV)</a:t>
            </a:r>
            <a:endParaRPr dirty="0"/>
          </a:p>
          <a:p>
            <a:pPr marL="457200" lvl="0" indent="-311150" algn="l" rtl="0">
              <a:spcBef>
                <a:spcPts val="0"/>
              </a:spcBef>
              <a:spcAft>
                <a:spcPts val="0"/>
              </a:spcAft>
              <a:buSzPts val="1300"/>
              <a:buAutoNum type="arabicPeriod"/>
            </a:pPr>
            <a:r>
              <a:rPr lang="en-GB" dirty="0"/>
              <a:t>NumPy</a:t>
            </a:r>
            <a:endParaRPr dirty="0"/>
          </a:p>
          <a:p>
            <a:pPr marL="457200" lvl="0" indent="-311150" algn="l" rtl="0">
              <a:spcBef>
                <a:spcPts val="0"/>
              </a:spcBef>
              <a:spcAft>
                <a:spcPts val="0"/>
              </a:spcAft>
              <a:buSzPts val="1300"/>
              <a:buAutoNum type="arabicPeriod"/>
            </a:pPr>
            <a:r>
              <a:rPr lang="en-GB" dirty="0"/>
              <a:t>Pyttsx3 (text to speech)</a:t>
            </a:r>
            <a:endParaRPr lang="en-GB" dirty="0"/>
          </a:p>
          <a:p>
            <a:pPr marL="457200" lvl="0" indent="-311150" algn="l" rtl="0">
              <a:spcBef>
                <a:spcPts val="0"/>
              </a:spcBef>
              <a:spcAft>
                <a:spcPts val="0"/>
              </a:spcAft>
              <a:buSzPts val="1300"/>
              <a:buAutoNum type="arabicPeriod"/>
            </a:pPr>
            <a:r>
              <a:rPr lang="en-GB" dirty="0"/>
              <a:t>Python</a:t>
            </a:r>
            <a:endParaRPr lang="en-GB" dirty="0"/>
          </a:p>
        </p:txBody>
      </p:sp>
      <p:pic>
        <p:nvPicPr>
          <p:cNvPr id="8" name="Picture 7"/>
          <p:cNvPicPr>
            <a:picLocks noChangeAspect="1"/>
          </p:cNvPicPr>
          <p:nvPr/>
        </p:nvPicPr>
        <p:blipFill>
          <a:blip r:embed="rId1"/>
          <a:stretch>
            <a:fillRect/>
          </a:stretch>
        </p:blipFill>
        <p:spPr>
          <a:xfrm>
            <a:off x="5639984" y="1959428"/>
            <a:ext cx="1587894" cy="1660071"/>
          </a:xfrm>
          <a:prstGeom prst="rect">
            <a:avLst/>
          </a:prstGeom>
        </p:spPr>
      </p:pic>
      <p:pic>
        <p:nvPicPr>
          <p:cNvPr id="10" name="Picture 9"/>
          <p:cNvPicPr>
            <a:picLocks noChangeAspect="1"/>
          </p:cNvPicPr>
          <p:nvPr/>
        </p:nvPicPr>
        <p:blipFill>
          <a:blip r:embed="rId2"/>
          <a:stretch>
            <a:fillRect/>
          </a:stretch>
        </p:blipFill>
        <p:spPr>
          <a:xfrm>
            <a:off x="7496629" y="2064656"/>
            <a:ext cx="1261162" cy="1449613"/>
          </a:xfrm>
          <a:prstGeom prst="rect">
            <a:avLst/>
          </a:prstGeom>
        </p:spPr>
      </p:pic>
      <p:pic>
        <p:nvPicPr>
          <p:cNvPr id="12" name="Picture 11"/>
          <p:cNvPicPr>
            <a:picLocks noChangeAspect="1"/>
          </p:cNvPicPr>
          <p:nvPr/>
        </p:nvPicPr>
        <p:blipFill>
          <a:blip r:embed="rId3"/>
          <a:stretch>
            <a:fillRect/>
          </a:stretch>
        </p:blipFill>
        <p:spPr>
          <a:xfrm>
            <a:off x="6196343" y="3716799"/>
            <a:ext cx="2063069" cy="81482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Working</a:t>
            </a:r>
            <a:endParaRPr dirty="0"/>
          </a:p>
        </p:txBody>
      </p:sp>
      <p:sp>
        <p:nvSpPr>
          <p:cNvPr id="319" name="Google Shape;319;p19"/>
          <p:cNvSpPr txBox="1">
            <a:spLocks noGrp="1"/>
          </p:cNvSpPr>
          <p:nvPr>
            <p:ph type="body" idx="1"/>
          </p:nvPr>
        </p:nvSpPr>
        <p:spPr>
          <a:xfrm>
            <a:off x="1303800" y="1709550"/>
            <a:ext cx="7030500" cy="2822100"/>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IN" sz="1400" dirty="0"/>
              <a:t>Using the webcam software will capture dataset of 100 images and will store them in a local folder.</a:t>
            </a:r>
            <a:endParaRPr lang="en-IN" sz="1400" dirty="0"/>
          </a:p>
          <a:p>
            <a:pPr marL="139700" lvl="0" indent="0" algn="l" rtl="0">
              <a:spcBef>
                <a:spcPts val="0"/>
              </a:spcBef>
              <a:spcAft>
                <a:spcPts val="0"/>
              </a:spcAft>
              <a:buSzPts val="1400"/>
              <a:buNone/>
            </a:pPr>
            <a:r>
              <a:rPr lang="en-IN" sz="1400" dirty="0"/>
              <a:t> </a:t>
            </a:r>
            <a:br>
              <a:rPr lang="en-IN" sz="1400" dirty="0"/>
            </a:br>
            <a:r>
              <a:rPr lang="en-IN" sz="1400" dirty="0"/>
              <a:t>Using an algorithm we will train the model to match the feature of face with the file of </a:t>
            </a:r>
            <a:r>
              <a:rPr lang="en-IN" sz="1400" dirty="0" err="1"/>
              <a:t>harcascade</a:t>
            </a:r>
            <a:r>
              <a:rPr lang="en-IN" sz="1400" dirty="0"/>
              <a:t> classifier. If everything is matched then it will show a message that face is detected.</a:t>
            </a:r>
            <a:endParaRPr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2"/>
          <p:cNvSpPr txBox="1">
            <a:spLocks noGrp="1"/>
          </p:cNvSpPr>
          <p:nvPr>
            <p:ph type="body" idx="1"/>
          </p:nvPr>
        </p:nvSpPr>
        <p:spPr>
          <a:xfrm>
            <a:off x="1170000" y="295350"/>
            <a:ext cx="7030500" cy="2541600"/>
          </a:xfrm>
          <a:prstGeom prst="rect">
            <a:avLst/>
          </a:prstGeom>
        </p:spPr>
        <p:txBody>
          <a:bodyPr spcFirstLastPara="1" wrap="square" lIns="91425" tIns="91425" rIns="91425" bIns="91425" anchor="t" anchorCtr="0">
            <a:noAutofit/>
          </a:bodyPr>
          <a:lstStyle/>
          <a:p>
            <a:pPr marL="146050" indent="0">
              <a:buNone/>
            </a:pPr>
            <a:r>
              <a:rPr lang="en-IN" dirty="0"/>
              <a:t>Process of capturing images is </a:t>
            </a:r>
            <a:r>
              <a:rPr lang="en-IN" dirty="0" err="1"/>
              <a:t>atsrated</a:t>
            </a:r>
            <a:r>
              <a:rPr lang="en-IN" dirty="0"/>
              <a:t> using webcam:</a:t>
            </a:r>
            <a:endParaRPr lang="en-IN" dirty="0"/>
          </a:p>
        </p:txBody>
      </p:sp>
      <p:pic>
        <p:nvPicPr>
          <p:cNvPr id="4" name="Picture 3"/>
          <p:cNvPicPr/>
          <p:nvPr/>
        </p:nvPicPr>
        <p:blipFill rotWithShape="1">
          <a:blip r:embed="rId1"/>
          <a:srcRect t="12072" b="8048"/>
          <a:stretch>
            <a:fillRect/>
          </a:stretch>
        </p:blipFill>
        <p:spPr bwMode="auto">
          <a:xfrm>
            <a:off x="1934845" y="1386840"/>
            <a:ext cx="5274310" cy="2369820"/>
          </a:xfrm>
          <a:prstGeom prst="rect">
            <a:avLst/>
          </a:prstGeom>
          <a:ln>
            <a:noFill/>
          </a:ln>
        </p:spPr>
      </p:pic>
      <p:pic>
        <p:nvPicPr>
          <p:cNvPr id="7" name="Picture 6" descr="Screenshot (4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5480" y="1089660"/>
            <a:ext cx="5273040" cy="2964180"/>
          </a:xfrm>
          <a:prstGeom prst="rect">
            <a:avLst/>
          </a:prstGeom>
          <a:noFill/>
          <a:ln>
            <a:noFill/>
          </a:ln>
        </p:spPr>
      </p:pic>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1821180" y="1028700"/>
            <a:ext cx="5501640" cy="3086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3"/>
          <p:cNvSpPr txBox="1">
            <a:spLocks noGrp="1"/>
          </p:cNvSpPr>
          <p:nvPr>
            <p:ph type="body" idx="1"/>
          </p:nvPr>
        </p:nvSpPr>
        <p:spPr>
          <a:xfrm>
            <a:off x="1236925" y="161600"/>
            <a:ext cx="7030500" cy="2541600"/>
          </a:xfrm>
          <a:prstGeom prst="rect">
            <a:avLst/>
          </a:prstGeom>
        </p:spPr>
        <p:txBody>
          <a:bodyPr spcFirstLastPara="1" wrap="square" lIns="91425" tIns="91425" rIns="91425" bIns="91425" anchor="t" anchorCtr="0">
            <a:noAutofit/>
          </a:bodyPr>
          <a:lstStyle/>
          <a:p>
            <a:pPr marL="146050" indent="0">
              <a:buNone/>
            </a:pPr>
            <a:r>
              <a:rPr lang="en-IN" dirty="0"/>
              <a:t>100 images captured </a:t>
            </a:r>
            <a:r>
              <a:rPr lang="en-IN" dirty="0" err="1"/>
              <a:t>successfuly</a:t>
            </a:r>
            <a:r>
              <a:rPr lang="en-IN" dirty="0"/>
              <a:t> and saved in a directory in C:\photo:</a:t>
            </a:r>
            <a:endParaRPr lang="en-IN" dirty="0"/>
          </a:p>
        </p:txBody>
      </p:sp>
      <p:pic>
        <p:nvPicPr>
          <p:cNvPr id="4" name="Picture 3"/>
          <p:cNvPicPr/>
          <p:nvPr/>
        </p:nvPicPr>
        <p:blipFill rotWithShape="1">
          <a:blip r:embed="rId1"/>
          <a:srcRect t="13356" b="7020"/>
          <a:stretch>
            <a:fillRect/>
          </a:stretch>
        </p:blipFill>
        <p:spPr bwMode="auto">
          <a:xfrm>
            <a:off x="1934845" y="1390650"/>
            <a:ext cx="5274310" cy="2362200"/>
          </a:xfrm>
          <a:prstGeom prst="rect">
            <a:avLst/>
          </a:prstGeom>
          <a:ln>
            <a:noFill/>
          </a:ln>
        </p:spPr>
      </p:pic>
      <p:pic>
        <p:nvPicPr>
          <p:cNvPr id="5" name="Picture 4" descr="Screenshot (4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5480" y="1089660"/>
            <a:ext cx="5273040" cy="2964180"/>
          </a:xfrm>
          <a:prstGeom prst="rect">
            <a:avLst/>
          </a:prstGeom>
          <a:noFill/>
          <a:ln>
            <a:noFill/>
          </a:ln>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1821180" y="1028700"/>
            <a:ext cx="5501640" cy="3086100"/>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6236</Words>
  <Application>WPS Presentation</Application>
  <PresentationFormat>On-screen Show (16:9)</PresentationFormat>
  <Paragraphs>146</Paragraphs>
  <Slides>33</Slides>
  <Notes>33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Arial</vt:lpstr>
      <vt:lpstr>SimSun</vt:lpstr>
      <vt:lpstr>Wingdings</vt:lpstr>
      <vt:lpstr>Arial</vt:lpstr>
      <vt:lpstr>Maven Pro</vt:lpstr>
      <vt:lpstr>Nunito</vt:lpstr>
      <vt:lpstr>Microsoft YaHei</vt:lpstr>
      <vt:lpstr>Arial Unicode MS</vt:lpstr>
      <vt:lpstr>Momentum</vt:lpstr>
      <vt:lpstr> PRESENTATION</vt:lpstr>
      <vt:lpstr>FACE RECOGNITON</vt:lpstr>
      <vt:lpstr>Deep Learning</vt:lpstr>
      <vt:lpstr>Face Recognition</vt:lpstr>
      <vt:lpstr>Project Intro</vt:lpstr>
      <vt:lpstr>Project Architecture</vt:lpstr>
      <vt:lpstr>Working</vt:lpstr>
      <vt:lpstr>PowerPoint 演示文稿</vt:lpstr>
      <vt:lpstr>PowerPoint 演示文稿</vt:lpstr>
      <vt:lpstr>PowerPoint 演示文稿</vt:lpstr>
      <vt:lpstr>PowerPoint 演示文稿</vt:lpstr>
      <vt:lpstr>Encryption &amp; Decryption</vt:lpstr>
      <vt:lpstr>CYBER SECURITY</vt:lpstr>
      <vt:lpstr>ENCRYPTION</vt:lpstr>
      <vt:lpstr>Project Intro</vt:lpstr>
      <vt:lpstr>Project Architecture</vt:lpstr>
      <vt:lpstr>Working</vt:lpstr>
      <vt:lpstr>PowerPoint 演示文稿</vt:lpstr>
      <vt:lpstr>PowerPoint 演示文稿</vt:lpstr>
      <vt:lpstr>PowerPoint 演示文稿</vt:lpstr>
      <vt:lpstr>PowerPoint 演示文稿</vt:lpstr>
      <vt:lpstr>Dynamic Web App</vt:lpstr>
      <vt:lpstr>WEB DEVELOPMENT</vt:lpstr>
      <vt:lpstr>DYNAMIC WEB APP</vt:lpstr>
      <vt:lpstr>Project Intro</vt:lpstr>
      <vt:lpstr>Project Architecture</vt:lpstr>
      <vt:lpstr>Working</vt:lpstr>
      <vt:lpstr>PowerPoint 演示文稿</vt:lpstr>
      <vt:lpstr>PowerPoint 演示文稿</vt:lpstr>
      <vt:lpstr>PowerPoint 演示文稿</vt:lpstr>
      <vt:lpstr>PowerPoint 演示文稿</vt:lpstr>
      <vt:lpstr>Area of Improvement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INDUSTRIAL TRAINING  PRESENTATION</dc:title>
  <dc:creator>Harsh Jaiswal</dc:creator>
  <cp:lastModifiedBy>buri_buri_zaemon</cp:lastModifiedBy>
  <cp:revision>12</cp:revision>
  <dcterms:created xsi:type="dcterms:W3CDTF">2019-09-06T11:12:34Z</dcterms:created>
  <dcterms:modified xsi:type="dcterms:W3CDTF">2019-09-06T11:15:19Z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1033-11.2.0.8641</vt:lpwstr>
  </property>
</Properties>
</file>